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veat Brush" panose="020B060402020202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18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40.sv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24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23" Type="http://schemas.openxmlformats.org/officeDocument/2006/relationships/image" Target="../media/image12.svg"/><Relationship Id="rId10" Type="http://schemas.openxmlformats.org/officeDocument/2006/relationships/image" Target="../media/image10.svg"/><Relationship Id="rId19" Type="http://schemas.openxmlformats.org/officeDocument/2006/relationships/image" Target="../media/image38.sv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35.svg"/><Relationship Id="rId2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svg"/><Relationship Id="rId18" Type="http://schemas.openxmlformats.org/officeDocument/2006/relationships/image" Target="../media/image44.svg"/><Relationship Id="rId3" Type="http://schemas.openxmlformats.org/officeDocument/2006/relationships/image" Target="../media/image1.png"/><Relationship Id="rId21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7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24" Type="http://schemas.openxmlformats.org/officeDocument/2006/relationships/image" Target="../media/image50.svg"/><Relationship Id="rId5" Type="http://schemas.openxmlformats.org/officeDocument/2006/relationships/image" Target="../media/image3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9.png"/><Relationship Id="rId19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5.sv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6.png"/><Relationship Id="rId12" Type="http://schemas.openxmlformats.org/officeDocument/2006/relationships/image" Target="../media/image12.sv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55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63.svg"/><Relationship Id="rId5" Type="http://schemas.openxmlformats.org/officeDocument/2006/relationships/image" Target="../media/image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6.jpeg"/><Relationship Id="rId10" Type="http://schemas.openxmlformats.org/officeDocument/2006/relationships/image" Target="../media/image10.sv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svg"/><Relationship Id="rId18" Type="http://schemas.openxmlformats.org/officeDocument/2006/relationships/image" Target="../media/image73.png"/><Relationship Id="rId26" Type="http://schemas.openxmlformats.org/officeDocument/2006/relationships/image" Target="../media/image76.png"/><Relationship Id="rId3" Type="http://schemas.openxmlformats.org/officeDocument/2006/relationships/image" Target="../media/image2.png"/><Relationship Id="rId21" Type="http://schemas.openxmlformats.org/officeDocument/2006/relationships/image" Target="../media/image40.sv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72.svg"/><Relationship Id="rId25" Type="http://schemas.openxmlformats.org/officeDocument/2006/relationships/image" Target="../media/image75.jpe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8.svg"/><Relationship Id="rId24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70.svg"/><Relationship Id="rId23" Type="http://schemas.openxmlformats.org/officeDocument/2006/relationships/image" Target="../media/image12.svg"/><Relationship Id="rId10" Type="http://schemas.openxmlformats.org/officeDocument/2006/relationships/image" Target="../media/image67.png"/><Relationship Id="rId19" Type="http://schemas.openxmlformats.org/officeDocument/2006/relationships/image" Target="../media/image7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69.png"/><Relationship Id="rId22" Type="http://schemas.openxmlformats.org/officeDocument/2006/relationships/image" Target="../media/image11.png"/><Relationship Id="rId27" Type="http://schemas.openxmlformats.org/officeDocument/2006/relationships/image" Target="../media/image7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18" Type="http://schemas.openxmlformats.org/officeDocument/2006/relationships/image" Target="../media/image80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sv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79.svg"/><Relationship Id="rId4" Type="http://schemas.openxmlformats.org/officeDocument/2006/relationships/image" Target="../media/image3.png"/><Relationship Id="rId9" Type="http://schemas.openxmlformats.org/officeDocument/2006/relationships/image" Target="../media/image78.png"/><Relationship Id="rId1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86.svg"/><Relationship Id="rId26" Type="http://schemas.openxmlformats.org/officeDocument/2006/relationships/image" Target="../media/image8.png"/><Relationship Id="rId3" Type="http://schemas.openxmlformats.org/officeDocument/2006/relationships/image" Target="../media/image2.png"/><Relationship Id="rId21" Type="http://schemas.openxmlformats.org/officeDocument/2006/relationships/image" Target="../media/image89.svg"/><Relationship Id="rId7" Type="http://schemas.openxmlformats.org/officeDocument/2006/relationships/image" Target="../media/image6.png"/><Relationship Id="rId12" Type="http://schemas.openxmlformats.org/officeDocument/2006/relationships/image" Target="../media/image82.svg"/><Relationship Id="rId17" Type="http://schemas.openxmlformats.org/officeDocument/2006/relationships/image" Target="../media/image85.png"/><Relationship Id="rId25" Type="http://schemas.openxmlformats.org/officeDocument/2006/relationships/image" Target="../media/image12.svg"/><Relationship Id="rId2" Type="http://schemas.openxmlformats.org/officeDocument/2006/relationships/image" Target="../media/image1.png"/><Relationship Id="rId16" Type="http://schemas.openxmlformats.org/officeDocument/2006/relationships/image" Target="../media/image84.sv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1.png"/><Relationship Id="rId24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40.svg"/><Relationship Id="rId10" Type="http://schemas.openxmlformats.org/officeDocument/2006/relationships/image" Target="../media/image10.sv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5.sv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18" Type="http://schemas.openxmlformats.org/officeDocument/2006/relationships/image" Target="../media/image9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1.svg"/><Relationship Id="rId5" Type="http://schemas.openxmlformats.org/officeDocument/2006/relationships/image" Target="../media/image4.png"/><Relationship Id="rId15" Type="http://schemas.openxmlformats.org/officeDocument/2006/relationships/image" Target="../media/image39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6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695956" y="3669363"/>
            <a:ext cx="10254864" cy="2948273"/>
          </a:xfrm>
          <a:custGeom>
            <a:avLst/>
            <a:gdLst/>
            <a:ahLst/>
            <a:cxnLst/>
            <a:rect l="l" t="t" r="r" b="b"/>
            <a:pathLst>
              <a:path w="10254864" h="2948273">
                <a:moveTo>
                  <a:pt x="0" y="0"/>
                </a:moveTo>
                <a:lnTo>
                  <a:pt x="10254864" y="0"/>
                </a:lnTo>
                <a:lnTo>
                  <a:pt x="10254864" y="2948274"/>
                </a:lnTo>
                <a:lnTo>
                  <a:pt x="0" y="29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814880">
            <a:off x="-1917291" y="1855060"/>
            <a:ext cx="5170175" cy="3507896"/>
          </a:xfrm>
          <a:custGeom>
            <a:avLst/>
            <a:gdLst/>
            <a:ahLst/>
            <a:cxnLst/>
            <a:rect l="l" t="t" r="r" b="b"/>
            <a:pathLst>
              <a:path w="5170175" h="3507896">
                <a:moveTo>
                  <a:pt x="0" y="0"/>
                </a:moveTo>
                <a:lnTo>
                  <a:pt x="5170175" y="0"/>
                </a:lnTo>
                <a:lnTo>
                  <a:pt x="5170175" y="3507896"/>
                </a:lnTo>
                <a:lnTo>
                  <a:pt x="0" y="3507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59459">
            <a:off x="-1183252" y="5305254"/>
            <a:ext cx="4761903" cy="3696427"/>
          </a:xfrm>
          <a:custGeom>
            <a:avLst/>
            <a:gdLst/>
            <a:ahLst/>
            <a:cxnLst/>
            <a:rect l="l" t="t" r="r" b="b"/>
            <a:pathLst>
              <a:path w="4761903" h="3696427">
                <a:moveTo>
                  <a:pt x="0" y="0"/>
                </a:moveTo>
                <a:lnTo>
                  <a:pt x="4761904" y="0"/>
                </a:lnTo>
                <a:lnTo>
                  <a:pt x="4761904" y="3696427"/>
                </a:lnTo>
                <a:lnTo>
                  <a:pt x="0" y="369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644637">
            <a:off x="-975938" y="9024922"/>
            <a:ext cx="6485348" cy="1418670"/>
          </a:xfrm>
          <a:custGeom>
            <a:avLst/>
            <a:gdLst/>
            <a:ahLst/>
            <a:cxnLst/>
            <a:rect l="l" t="t" r="r" b="b"/>
            <a:pathLst>
              <a:path w="6485348" h="1418670">
                <a:moveTo>
                  <a:pt x="0" y="0"/>
                </a:moveTo>
                <a:lnTo>
                  <a:pt x="6485348" y="0"/>
                </a:lnTo>
                <a:lnTo>
                  <a:pt x="6485348" y="1418670"/>
                </a:lnTo>
                <a:lnTo>
                  <a:pt x="0" y="1418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7726" y="6839173"/>
            <a:ext cx="4160274" cy="3447827"/>
          </a:xfrm>
          <a:custGeom>
            <a:avLst/>
            <a:gdLst/>
            <a:ahLst/>
            <a:cxnLst/>
            <a:rect l="l" t="t" r="r" b="b"/>
            <a:pathLst>
              <a:path w="4160274" h="3447827">
                <a:moveTo>
                  <a:pt x="0" y="0"/>
                </a:moveTo>
                <a:lnTo>
                  <a:pt x="4160274" y="0"/>
                </a:lnTo>
                <a:lnTo>
                  <a:pt x="4160274" y="3447827"/>
                </a:lnTo>
                <a:lnTo>
                  <a:pt x="0" y="3447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5370" y="-190900"/>
            <a:ext cx="5044212" cy="1179085"/>
          </a:xfrm>
          <a:custGeom>
            <a:avLst/>
            <a:gdLst/>
            <a:ahLst/>
            <a:cxnLst/>
            <a:rect l="l" t="t" r="r" b="b"/>
            <a:pathLst>
              <a:path w="5044212" h="1179085">
                <a:moveTo>
                  <a:pt x="0" y="0"/>
                </a:moveTo>
                <a:lnTo>
                  <a:pt x="5044212" y="0"/>
                </a:lnTo>
                <a:lnTo>
                  <a:pt x="5044212" y="1179084"/>
                </a:lnTo>
                <a:lnTo>
                  <a:pt x="0" y="1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44100" y="1110417"/>
            <a:ext cx="14719908" cy="8248585"/>
            <a:chOff x="0" y="0"/>
            <a:chExt cx="3685457" cy="20652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5457" cy="2065217"/>
            </a:xfrm>
            <a:custGeom>
              <a:avLst/>
              <a:gdLst/>
              <a:ahLst/>
              <a:cxnLst/>
              <a:rect l="l" t="t" r="r" b="b"/>
              <a:pathLst>
                <a:path w="3685457" h="2065217">
                  <a:moveTo>
                    <a:pt x="27875" y="0"/>
                  </a:moveTo>
                  <a:lnTo>
                    <a:pt x="3657581" y="0"/>
                  </a:lnTo>
                  <a:cubicBezTo>
                    <a:pt x="3664974" y="0"/>
                    <a:pt x="3672065" y="2937"/>
                    <a:pt x="3677292" y="8164"/>
                  </a:cubicBezTo>
                  <a:cubicBezTo>
                    <a:pt x="3682520" y="13392"/>
                    <a:pt x="3685457" y="20482"/>
                    <a:pt x="3685457" y="27875"/>
                  </a:cubicBezTo>
                  <a:lnTo>
                    <a:pt x="3685457" y="2037342"/>
                  </a:lnTo>
                  <a:cubicBezTo>
                    <a:pt x="3685457" y="2052737"/>
                    <a:pt x="3672977" y="2065217"/>
                    <a:pt x="3657581" y="2065217"/>
                  </a:cubicBezTo>
                  <a:lnTo>
                    <a:pt x="27875" y="2065217"/>
                  </a:lnTo>
                  <a:cubicBezTo>
                    <a:pt x="20482" y="2065217"/>
                    <a:pt x="13392" y="2062280"/>
                    <a:pt x="8164" y="2057053"/>
                  </a:cubicBezTo>
                  <a:cubicBezTo>
                    <a:pt x="2937" y="2051825"/>
                    <a:pt x="0" y="2044735"/>
                    <a:pt x="0" y="2037342"/>
                  </a:cubicBezTo>
                  <a:lnTo>
                    <a:pt x="0" y="27875"/>
                  </a:lnTo>
                  <a:cubicBezTo>
                    <a:pt x="0" y="20482"/>
                    <a:pt x="2937" y="13392"/>
                    <a:pt x="8164" y="8164"/>
                  </a:cubicBezTo>
                  <a:cubicBezTo>
                    <a:pt x="13392" y="2937"/>
                    <a:pt x="20482" y="0"/>
                    <a:pt x="27875" y="0"/>
                  </a:cubicBezTo>
                  <a:close/>
                </a:path>
              </a:pathLst>
            </a:custGeom>
            <a:solidFill>
              <a:srgbClr val="4A26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685457" cy="2093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5348">
            <a:off x="1847616" y="992322"/>
            <a:ext cx="14673190" cy="8633021"/>
          </a:xfrm>
          <a:custGeom>
            <a:avLst/>
            <a:gdLst/>
            <a:ahLst/>
            <a:cxnLst/>
            <a:rect l="l" t="t" r="r" b="b"/>
            <a:pathLst>
              <a:path w="14673190" h="8633021">
                <a:moveTo>
                  <a:pt x="0" y="0"/>
                </a:moveTo>
                <a:lnTo>
                  <a:pt x="14673190" y="0"/>
                </a:lnTo>
                <a:lnTo>
                  <a:pt x="14673190" y="8633022"/>
                </a:lnTo>
                <a:lnTo>
                  <a:pt x="0" y="8633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5348">
            <a:off x="2149148" y="1244883"/>
            <a:ext cx="13899677" cy="7939190"/>
            <a:chOff x="0" y="0"/>
            <a:chExt cx="4339298" cy="24785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39298" cy="2478512"/>
            </a:xfrm>
            <a:custGeom>
              <a:avLst/>
              <a:gdLst/>
              <a:ahLst/>
              <a:cxnLst/>
              <a:rect l="l" t="t" r="r" b="b"/>
              <a:pathLst>
                <a:path w="4339298" h="2478512">
                  <a:moveTo>
                    <a:pt x="0" y="0"/>
                  </a:moveTo>
                  <a:lnTo>
                    <a:pt x="4339298" y="0"/>
                  </a:lnTo>
                  <a:lnTo>
                    <a:pt x="4339298" y="2478512"/>
                  </a:lnTo>
                  <a:lnTo>
                    <a:pt x="0" y="2478512"/>
                  </a:lnTo>
                  <a:close/>
                </a:path>
              </a:pathLst>
            </a:custGeom>
            <a:solidFill>
              <a:srgbClr val="EDE0D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39298" cy="2516611"/>
            </a:xfrm>
            <a:prstGeom prst="rect">
              <a:avLst/>
            </a:prstGeom>
          </p:spPr>
          <p:txBody>
            <a:bodyPr lIns="42857" tIns="42857" rIns="42857" bIns="4285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52634">
            <a:off x="9060503" y="1193027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0" y="0"/>
                </a:moveTo>
                <a:lnTo>
                  <a:pt x="1126234" y="0"/>
                </a:lnTo>
                <a:lnTo>
                  <a:pt x="1126234" y="7956731"/>
                </a:lnTo>
                <a:lnTo>
                  <a:pt x="0" y="7956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-179063"/>
            </a:stretch>
          </a:blipFill>
        </p:spPr>
      </p:sp>
      <p:sp>
        <p:nvSpPr>
          <p:cNvPr id="16" name="Freeform 16"/>
          <p:cNvSpPr/>
          <p:nvPr/>
        </p:nvSpPr>
        <p:spPr>
          <a:xfrm rot="-52634" flipH="1">
            <a:off x="7976185" y="1237664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1126233" y="0"/>
                </a:moveTo>
                <a:lnTo>
                  <a:pt x="0" y="0"/>
                </a:lnTo>
                <a:lnTo>
                  <a:pt x="0" y="7956732"/>
                </a:lnTo>
                <a:lnTo>
                  <a:pt x="1126233" y="7956732"/>
                </a:lnTo>
                <a:lnTo>
                  <a:pt x="1126233" y="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-179063"/>
            </a:stretch>
          </a:blipFill>
        </p:spPr>
      </p:sp>
      <p:sp>
        <p:nvSpPr>
          <p:cNvPr id="17" name="Freeform 17"/>
          <p:cNvSpPr/>
          <p:nvPr/>
        </p:nvSpPr>
        <p:spPr>
          <a:xfrm rot="5381784">
            <a:off x="-1747808" y="5024107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0"/>
                </a:moveTo>
                <a:lnTo>
                  <a:pt x="7898017" y="0"/>
                </a:lnTo>
                <a:lnTo>
                  <a:pt x="7898017" y="430801"/>
                </a:lnTo>
                <a:lnTo>
                  <a:pt x="0" y="4308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381784" flipV="1">
            <a:off x="12066971" y="4956455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430801"/>
                </a:moveTo>
                <a:lnTo>
                  <a:pt x="7898018" y="430801"/>
                </a:lnTo>
                <a:lnTo>
                  <a:pt x="7898018" y="0"/>
                </a:lnTo>
                <a:lnTo>
                  <a:pt x="0" y="0"/>
                </a:lnTo>
                <a:lnTo>
                  <a:pt x="0" y="43080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51193" y="304563"/>
            <a:ext cx="1176941" cy="1179085"/>
          </a:xfrm>
          <a:custGeom>
            <a:avLst/>
            <a:gdLst/>
            <a:ahLst/>
            <a:cxnLst/>
            <a:rect l="l" t="t" r="r" b="b"/>
            <a:pathLst>
              <a:path w="1176941" h="1179085">
                <a:moveTo>
                  <a:pt x="0" y="0"/>
                </a:moveTo>
                <a:lnTo>
                  <a:pt x="1176941" y="0"/>
                </a:lnTo>
                <a:lnTo>
                  <a:pt x="1176941" y="1179085"/>
                </a:lnTo>
                <a:lnTo>
                  <a:pt x="0" y="11790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733231" y="2508229"/>
            <a:ext cx="5969667" cy="5701032"/>
          </a:xfrm>
          <a:custGeom>
            <a:avLst/>
            <a:gdLst/>
            <a:ahLst/>
            <a:cxnLst/>
            <a:rect l="l" t="t" r="r" b="b"/>
            <a:pathLst>
              <a:path w="5969667" h="5701032">
                <a:moveTo>
                  <a:pt x="0" y="0"/>
                </a:moveTo>
                <a:lnTo>
                  <a:pt x="5969666" y="0"/>
                </a:lnTo>
                <a:lnTo>
                  <a:pt x="5969666" y="5701031"/>
                </a:lnTo>
                <a:lnTo>
                  <a:pt x="0" y="57010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4999"/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524809">
            <a:off x="3416057" y="5285535"/>
            <a:ext cx="1413630" cy="2275461"/>
          </a:xfrm>
          <a:custGeom>
            <a:avLst/>
            <a:gdLst/>
            <a:ahLst/>
            <a:cxnLst/>
            <a:rect l="l" t="t" r="r" b="b"/>
            <a:pathLst>
              <a:path w="1413630" h="2275461">
                <a:moveTo>
                  <a:pt x="0" y="0"/>
                </a:moveTo>
                <a:lnTo>
                  <a:pt x="1413630" y="0"/>
                </a:lnTo>
                <a:lnTo>
                  <a:pt x="1413630" y="2275462"/>
                </a:lnTo>
                <a:lnTo>
                  <a:pt x="0" y="22754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0257519" flipH="1">
            <a:off x="6829773" y="2706908"/>
            <a:ext cx="1271225" cy="2220480"/>
          </a:xfrm>
          <a:custGeom>
            <a:avLst/>
            <a:gdLst/>
            <a:ahLst/>
            <a:cxnLst/>
            <a:rect l="l" t="t" r="r" b="b"/>
            <a:pathLst>
              <a:path w="1271225" h="2220480">
                <a:moveTo>
                  <a:pt x="1271225" y="0"/>
                </a:moveTo>
                <a:lnTo>
                  <a:pt x="0" y="0"/>
                </a:lnTo>
                <a:lnTo>
                  <a:pt x="0" y="2220480"/>
                </a:lnTo>
                <a:lnTo>
                  <a:pt x="1271225" y="2220480"/>
                </a:lnTo>
                <a:lnTo>
                  <a:pt x="127122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2766">
            <a:off x="5780772" y="6236631"/>
            <a:ext cx="1791374" cy="1222613"/>
          </a:xfrm>
          <a:custGeom>
            <a:avLst/>
            <a:gdLst/>
            <a:ahLst/>
            <a:cxnLst/>
            <a:rect l="l" t="t" r="r" b="b"/>
            <a:pathLst>
              <a:path w="1791374" h="1222613">
                <a:moveTo>
                  <a:pt x="0" y="0"/>
                </a:moveTo>
                <a:lnTo>
                  <a:pt x="1791375" y="0"/>
                </a:lnTo>
                <a:lnTo>
                  <a:pt x="1791375" y="1222613"/>
                </a:lnTo>
                <a:lnTo>
                  <a:pt x="0" y="122261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455747" y="3446197"/>
            <a:ext cx="446251" cy="437326"/>
          </a:xfrm>
          <a:custGeom>
            <a:avLst/>
            <a:gdLst/>
            <a:ahLst/>
            <a:cxnLst/>
            <a:rect l="l" t="t" r="r" b="b"/>
            <a:pathLst>
              <a:path w="446251" h="437326">
                <a:moveTo>
                  <a:pt x="0" y="0"/>
                </a:moveTo>
                <a:lnTo>
                  <a:pt x="446251" y="0"/>
                </a:lnTo>
                <a:lnTo>
                  <a:pt x="446251" y="437326"/>
                </a:lnTo>
                <a:lnTo>
                  <a:pt x="0" y="4373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674730" y="5013478"/>
            <a:ext cx="446251" cy="437326"/>
          </a:xfrm>
          <a:custGeom>
            <a:avLst/>
            <a:gdLst/>
            <a:ahLst/>
            <a:cxnLst/>
            <a:rect l="l" t="t" r="r" b="b"/>
            <a:pathLst>
              <a:path w="446251" h="437326">
                <a:moveTo>
                  <a:pt x="0" y="0"/>
                </a:moveTo>
                <a:lnTo>
                  <a:pt x="446251" y="0"/>
                </a:lnTo>
                <a:lnTo>
                  <a:pt x="446251" y="437326"/>
                </a:lnTo>
                <a:lnTo>
                  <a:pt x="0" y="4373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544483" y="5143500"/>
            <a:ext cx="241173" cy="236350"/>
          </a:xfrm>
          <a:custGeom>
            <a:avLst/>
            <a:gdLst/>
            <a:ahLst/>
            <a:cxnLst/>
            <a:rect l="l" t="t" r="r" b="b"/>
            <a:pathLst>
              <a:path w="241173" h="236350">
                <a:moveTo>
                  <a:pt x="0" y="0"/>
                </a:moveTo>
                <a:lnTo>
                  <a:pt x="241173" y="0"/>
                </a:lnTo>
                <a:lnTo>
                  <a:pt x="241173" y="236350"/>
                </a:lnTo>
                <a:lnTo>
                  <a:pt x="0" y="2363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781411" y="6335657"/>
            <a:ext cx="241173" cy="236350"/>
          </a:xfrm>
          <a:custGeom>
            <a:avLst/>
            <a:gdLst/>
            <a:ahLst/>
            <a:cxnLst/>
            <a:rect l="l" t="t" r="r" b="b"/>
            <a:pathLst>
              <a:path w="241173" h="236350">
                <a:moveTo>
                  <a:pt x="0" y="0"/>
                </a:moveTo>
                <a:lnTo>
                  <a:pt x="241173" y="0"/>
                </a:lnTo>
                <a:lnTo>
                  <a:pt x="241173" y="236350"/>
                </a:lnTo>
                <a:lnTo>
                  <a:pt x="0" y="2363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695798" y="2768035"/>
            <a:ext cx="779423" cy="896825"/>
          </a:xfrm>
          <a:custGeom>
            <a:avLst/>
            <a:gdLst/>
            <a:ahLst/>
            <a:cxnLst/>
            <a:rect l="l" t="t" r="r" b="b"/>
            <a:pathLst>
              <a:path w="779423" h="896825">
                <a:moveTo>
                  <a:pt x="0" y="0"/>
                </a:moveTo>
                <a:lnTo>
                  <a:pt x="779422" y="0"/>
                </a:lnTo>
                <a:lnTo>
                  <a:pt x="779422" y="896825"/>
                </a:lnTo>
                <a:lnTo>
                  <a:pt x="0" y="89682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996198" y="3817148"/>
            <a:ext cx="1596204" cy="969331"/>
          </a:xfrm>
          <a:custGeom>
            <a:avLst/>
            <a:gdLst/>
            <a:ahLst/>
            <a:cxnLst/>
            <a:rect l="l" t="t" r="r" b="b"/>
            <a:pathLst>
              <a:path w="1596204" h="969331">
                <a:moveTo>
                  <a:pt x="0" y="0"/>
                </a:moveTo>
                <a:lnTo>
                  <a:pt x="1596204" y="0"/>
                </a:lnTo>
                <a:lnTo>
                  <a:pt x="1596204" y="969331"/>
                </a:lnTo>
                <a:lnTo>
                  <a:pt x="0" y="96933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2069893">
            <a:off x="6980857" y="5465859"/>
            <a:ext cx="1561530" cy="780765"/>
          </a:xfrm>
          <a:custGeom>
            <a:avLst/>
            <a:gdLst/>
            <a:ahLst/>
            <a:cxnLst/>
            <a:rect l="l" t="t" r="r" b="b"/>
            <a:pathLst>
              <a:path w="1561530" h="780765">
                <a:moveTo>
                  <a:pt x="0" y="0"/>
                </a:moveTo>
                <a:lnTo>
                  <a:pt x="1561529" y="0"/>
                </a:lnTo>
                <a:lnTo>
                  <a:pt x="1561529" y="780765"/>
                </a:lnTo>
                <a:lnTo>
                  <a:pt x="0" y="78076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208130" y="6847938"/>
            <a:ext cx="1387735" cy="1310528"/>
          </a:xfrm>
          <a:custGeom>
            <a:avLst/>
            <a:gdLst/>
            <a:ahLst/>
            <a:cxnLst/>
            <a:rect l="l" t="t" r="r" b="b"/>
            <a:pathLst>
              <a:path w="1387735" h="1310528">
                <a:moveTo>
                  <a:pt x="0" y="0"/>
                </a:moveTo>
                <a:lnTo>
                  <a:pt x="1387735" y="0"/>
                </a:lnTo>
                <a:lnTo>
                  <a:pt x="1387735" y="1310528"/>
                </a:lnTo>
                <a:lnTo>
                  <a:pt x="0" y="131052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951193" y="7759312"/>
            <a:ext cx="5499365" cy="899896"/>
          </a:xfrm>
          <a:custGeom>
            <a:avLst/>
            <a:gdLst/>
            <a:ahLst/>
            <a:cxnLst/>
            <a:rect l="l" t="t" r="r" b="b"/>
            <a:pathLst>
              <a:path w="5499365" h="899896">
                <a:moveTo>
                  <a:pt x="0" y="0"/>
                </a:moveTo>
                <a:lnTo>
                  <a:pt x="5499365" y="0"/>
                </a:lnTo>
                <a:lnTo>
                  <a:pt x="5499365" y="899896"/>
                </a:lnTo>
                <a:lnTo>
                  <a:pt x="0" y="89989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340549" y="7834951"/>
            <a:ext cx="4720653" cy="58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3C3C3C"/>
                </a:solidFill>
                <a:latin typeface="Caveat Brush"/>
              </a:rPr>
              <a:t>Dwi </a:t>
            </a:r>
            <a:r>
              <a:rPr lang="en-US" sz="3399" dirty="0" err="1">
                <a:solidFill>
                  <a:srgbClr val="3C3C3C"/>
                </a:solidFill>
                <a:latin typeface="Caveat Brush"/>
              </a:rPr>
              <a:t>Septiani</a:t>
            </a:r>
            <a:r>
              <a:rPr lang="en-US" sz="3399" dirty="0">
                <a:solidFill>
                  <a:srgbClr val="3C3C3C"/>
                </a:solidFill>
                <a:latin typeface="Caveat Brush"/>
              </a:rPr>
              <a:t>, S.E., M.M., </a:t>
            </a:r>
            <a:r>
              <a:rPr lang="en-US" sz="3399" dirty="0" err="1">
                <a:solidFill>
                  <a:srgbClr val="3C3C3C"/>
                </a:solidFill>
                <a:latin typeface="Caveat Brush"/>
              </a:rPr>
              <a:t>M.Ak</a:t>
            </a:r>
            <a:r>
              <a:rPr lang="en-US" sz="3399" dirty="0">
                <a:solidFill>
                  <a:srgbClr val="3C3C3C"/>
                </a:solidFill>
                <a:latin typeface="Caveat Brush"/>
              </a:rPr>
              <a:t>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03115" y="2106529"/>
            <a:ext cx="6047444" cy="570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</a:pPr>
            <a:r>
              <a:rPr lang="en-US" sz="6600" dirty="0" err="1">
                <a:solidFill>
                  <a:srgbClr val="3C3C3C"/>
                </a:solidFill>
                <a:latin typeface="Caveat Brush"/>
              </a:rPr>
              <a:t>Perlakuan</a:t>
            </a:r>
            <a:r>
              <a:rPr lang="en-US" sz="6600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6600" dirty="0" err="1">
                <a:solidFill>
                  <a:srgbClr val="3C3C3C"/>
                </a:solidFill>
                <a:latin typeface="Caveat Brush"/>
              </a:rPr>
              <a:t>Akuntansi</a:t>
            </a:r>
            <a:r>
              <a:rPr lang="en-US" sz="6600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6600" dirty="0" err="1">
                <a:solidFill>
                  <a:srgbClr val="3C3C3C"/>
                </a:solidFill>
                <a:latin typeface="Caveat Brush"/>
              </a:rPr>
              <a:t>atas</a:t>
            </a:r>
            <a:r>
              <a:rPr lang="en-US" sz="6600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6600" dirty="0" err="1">
                <a:solidFill>
                  <a:srgbClr val="3C3C3C"/>
                </a:solidFill>
                <a:latin typeface="Caveat Brush"/>
              </a:rPr>
              <a:t>Penjualan</a:t>
            </a:r>
            <a:r>
              <a:rPr lang="en-US" sz="6600" dirty="0">
                <a:solidFill>
                  <a:srgbClr val="3C3C3C"/>
                </a:solidFill>
                <a:latin typeface="Caveat Brush"/>
              </a:rPr>
              <a:t> Saham </a:t>
            </a:r>
            <a:r>
              <a:rPr lang="en-US" sz="6600" dirty="0" err="1">
                <a:solidFill>
                  <a:srgbClr val="3C3C3C"/>
                </a:solidFill>
                <a:latin typeface="Caveat Brush"/>
              </a:rPr>
              <a:t>Tambahan</a:t>
            </a:r>
            <a:r>
              <a:rPr lang="en-US" sz="6600" dirty="0">
                <a:solidFill>
                  <a:srgbClr val="3C3C3C"/>
                </a:solidFill>
                <a:latin typeface="Caveat Brush"/>
              </a:rPr>
              <a:t> oleh Perusahaan Anak </a:t>
            </a:r>
            <a:r>
              <a:rPr lang="en-US" sz="6600" dirty="0" err="1">
                <a:solidFill>
                  <a:srgbClr val="3C3C3C"/>
                </a:solidFill>
                <a:latin typeface="Caveat Brush"/>
              </a:rPr>
              <a:t>dalam</a:t>
            </a:r>
            <a:r>
              <a:rPr lang="en-US" sz="6600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6600" dirty="0" err="1">
                <a:solidFill>
                  <a:srgbClr val="3C3C3C"/>
                </a:solidFill>
                <a:latin typeface="Caveat Brush"/>
              </a:rPr>
              <a:t>Laporan</a:t>
            </a:r>
            <a:r>
              <a:rPr lang="en-US" sz="6600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6600" dirty="0" err="1">
                <a:solidFill>
                  <a:srgbClr val="3C3C3C"/>
                </a:solidFill>
                <a:latin typeface="Caveat Brush"/>
              </a:rPr>
              <a:t>Keuangan</a:t>
            </a:r>
            <a:r>
              <a:rPr lang="en-US" sz="6600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6600" dirty="0" err="1">
                <a:solidFill>
                  <a:srgbClr val="3C3C3C"/>
                </a:solidFill>
                <a:latin typeface="Caveat Brush"/>
              </a:rPr>
              <a:t>Konsolidasi</a:t>
            </a:r>
            <a:endParaRPr lang="en-US" sz="6600" dirty="0">
              <a:solidFill>
                <a:srgbClr val="3C3C3C"/>
              </a:solidFill>
              <a:latin typeface="Caveat Brush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6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695956" y="3669363"/>
            <a:ext cx="10254864" cy="2948273"/>
          </a:xfrm>
          <a:custGeom>
            <a:avLst/>
            <a:gdLst/>
            <a:ahLst/>
            <a:cxnLst/>
            <a:rect l="l" t="t" r="r" b="b"/>
            <a:pathLst>
              <a:path w="10254864" h="2948273">
                <a:moveTo>
                  <a:pt x="0" y="0"/>
                </a:moveTo>
                <a:lnTo>
                  <a:pt x="10254864" y="0"/>
                </a:lnTo>
                <a:lnTo>
                  <a:pt x="10254864" y="2948274"/>
                </a:lnTo>
                <a:lnTo>
                  <a:pt x="0" y="29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814880">
            <a:off x="-1917291" y="1855060"/>
            <a:ext cx="5170175" cy="3507896"/>
          </a:xfrm>
          <a:custGeom>
            <a:avLst/>
            <a:gdLst/>
            <a:ahLst/>
            <a:cxnLst/>
            <a:rect l="l" t="t" r="r" b="b"/>
            <a:pathLst>
              <a:path w="5170175" h="3507896">
                <a:moveTo>
                  <a:pt x="0" y="0"/>
                </a:moveTo>
                <a:lnTo>
                  <a:pt x="5170175" y="0"/>
                </a:lnTo>
                <a:lnTo>
                  <a:pt x="5170175" y="3507896"/>
                </a:lnTo>
                <a:lnTo>
                  <a:pt x="0" y="3507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59459">
            <a:off x="-1183252" y="5305254"/>
            <a:ext cx="4761903" cy="3696427"/>
          </a:xfrm>
          <a:custGeom>
            <a:avLst/>
            <a:gdLst/>
            <a:ahLst/>
            <a:cxnLst/>
            <a:rect l="l" t="t" r="r" b="b"/>
            <a:pathLst>
              <a:path w="4761903" h="3696427">
                <a:moveTo>
                  <a:pt x="0" y="0"/>
                </a:moveTo>
                <a:lnTo>
                  <a:pt x="4761904" y="0"/>
                </a:lnTo>
                <a:lnTo>
                  <a:pt x="4761904" y="3696427"/>
                </a:lnTo>
                <a:lnTo>
                  <a:pt x="0" y="369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644637">
            <a:off x="-975938" y="9024922"/>
            <a:ext cx="6485348" cy="1418670"/>
          </a:xfrm>
          <a:custGeom>
            <a:avLst/>
            <a:gdLst/>
            <a:ahLst/>
            <a:cxnLst/>
            <a:rect l="l" t="t" r="r" b="b"/>
            <a:pathLst>
              <a:path w="6485348" h="1418670">
                <a:moveTo>
                  <a:pt x="0" y="0"/>
                </a:moveTo>
                <a:lnTo>
                  <a:pt x="6485348" y="0"/>
                </a:lnTo>
                <a:lnTo>
                  <a:pt x="6485348" y="1418670"/>
                </a:lnTo>
                <a:lnTo>
                  <a:pt x="0" y="1418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7726" y="6839173"/>
            <a:ext cx="4160274" cy="3447827"/>
          </a:xfrm>
          <a:custGeom>
            <a:avLst/>
            <a:gdLst/>
            <a:ahLst/>
            <a:cxnLst/>
            <a:rect l="l" t="t" r="r" b="b"/>
            <a:pathLst>
              <a:path w="4160274" h="3447827">
                <a:moveTo>
                  <a:pt x="0" y="0"/>
                </a:moveTo>
                <a:lnTo>
                  <a:pt x="4160274" y="0"/>
                </a:lnTo>
                <a:lnTo>
                  <a:pt x="4160274" y="3447827"/>
                </a:lnTo>
                <a:lnTo>
                  <a:pt x="0" y="3447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5370" y="-190900"/>
            <a:ext cx="5044212" cy="1179085"/>
          </a:xfrm>
          <a:custGeom>
            <a:avLst/>
            <a:gdLst/>
            <a:ahLst/>
            <a:cxnLst/>
            <a:rect l="l" t="t" r="r" b="b"/>
            <a:pathLst>
              <a:path w="5044212" h="1179085">
                <a:moveTo>
                  <a:pt x="0" y="0"/>
                </a:moveTo>
                <a:lnTo>
                  <a:pt x="5044212" y="0"/>
                </a:lnTo>
                <a:lnTo>
                  <a:pt x="5044212" y="1179084"/>
                </a:lnTo>
                <a:lnTo>
                  <a:pt x="0" y="1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44100" y="1110417"/>
            <a:ext cx="14719908" cy="8248585"/>
            <a:chOff x="0" y="0"/>
            <a:chExt cx="3685457" cy="20652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5457" cy="2065217"/>
            </a:xfrm>
            <a:custGeom>
              <a:avLst/>
              <a:gdLst/>
              <a:ahLst/>
              <a:cxnLst/>
              <a:rect l="l" t="t" r="r" b="b"/>
              <a:pathLst>
                <a:path w="3685457" h="2065217">
                  <a:moveTo>
                    <a:pt x="27875" y="0"/>
                  </a:moveTo>
                  <a:lnTo>
                    <a:pt x="3657581" y="0"/>
                  </a:lnTo>
                  <a:cubicBezTo>
                    <a:pt x="3664974" y="0"/>
                    <a:pt x="3672065" y="2937"/>
                    <a:pt x="3677292" y="8164"/>
                  </a:cubicBezTo>
                  <a:cubicBezTo>
                    <a:pt x="3682520" y="13392"/>
                    <a:pt x="3685457" y="20482"/>
                    <a:pt x="3685457" y="27875"/>
                  </a:cubicBezTo>
                  <a:lnTo>
                    <a:pt x="3685457" y="2037342"/>
                  </a:lnTo>
                  <a:cubicBezTo>
                    <a:pt x="3685457" y="2052737"/>
                    <a:pt x="3672977" y="2065217"/>
                    <a:pt x="3657581" y="2065217"/>
                  </a:cubicBezTo>
                  <a:lnTo>
                    <a:pt x="27875" y="2065217"/>
                  </a:lnTo>
                  <a:cubicBezTo>
                    <a:pt x="20482" y="2065217"/>
                    <a:pt x="13392" y="2062280"/>
                    <a:pt x="8164" y="2057053"/>
                  </a:cubicBezTo>
                  <a:cubicBezTo>
                    <a:pt x="2937" y="2051825"/>
                    <a:pt x="0" y="2044735"/>
                    <a:pt x="0" y="2037342"/>
                  </a:cubicBezTo>
                  <a:lnTo>
                    <a:pt x="0" y="27875"/>
                  </a:lnTo>
                  <a:cubicBezTo>
                    <a:pt x="0" y="20482"/>
                    <a:pt x="2937" y="13392"/>
                    <a:pt x="8164" y="8164"/>
                  </a:cubicBezTo>
                  <a:cubicBezTo>
                    <a:pt x="13392" y="2937"/>
                    <a:pt x="20482" y="0"/>
                    <a:pt x="27875" y="0"/>
                  </a:cubicBezTo>
                  <a:close/>
                </a:path>
              </a:pathLst>
            </a:custGeom>
            <a:solidFill>
              <a:srgbClr val="4A26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685457" cy="2093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5348">
            <a:off x="1847616" y="992322"/>
            <a:ext cx="14673190" cy="8633021"/>
          </a:xfrm>
          <a:custGeom>
            <a:avLst/>
            <a:gdLst/>
            <a:ahLst/>
            <a:cxnLst/>
            <a:rect l="l" t="t" r="r" b="b"/>
            <a:pathLst>
              <a:path w="14673190" h="8633021">
                <a:moveTo>
                  <a:pt x="0" y="0"/>
                </a:moveTo>
                <a:lnTo>
                  <a:pt x="14673190" y="0"/>
                </a:lnTo>
                <a:lnTo>
                  <a:pt x="14673190" y="8633022"/>
                </a:lnTo>
                <a:lnTo>
                  <a:pt x="0" y="8633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5348">
            <a:off x="2149148" y="1244883"/>
            <a:ext cx="13899677" cy="7939190"/>
            <a:chOff x="0" y="0"/>
            <a:chExt cx="4339298" cy="24785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39298" cy="2478512"/>
            </a:xfrm>
            <a:custGeom>
              <a:avLst/>
              <a:gdLst/>
              <a:ahLst/>
              <a:cxnLst/>
              <a:rect l="l" t="t" r="r" b="b"/>
              <a:pathLst>
                <a:path w="4339298" h="2478512">
                  <a:moveTo>
                    <a:pt x="0" y="0"/>
                  </a:moveTo>
                  <a:lnTo>
                    <a:pt x="4339298" y="0"/>
                  </a:lnTo>
                  <a:lnTo>
                    <a:pt x="4339298" y="2478512"/>
                  </a:lnTo>
                  <a:lnTo>
                    <a:pt x="0" y="2478512"/>
                  </a:lnTo>
                  <a:close/>
                </a:path>
              </a:pathLst>
            </a:custGeom>
            <a:solidFill>
              <a:srgbClr val="EDE0D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39298" cy="2516611"/>
            </a:xfrm>
            <a:prstGeom prst="rect">
              <a:avLst/>
            </a:prstGeom>
          </p:spPr>
          <p:txBody>
            <a:bodyPr lIns="42857" tIns="42857" rIns="42857" bIns="4285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381784">
            <a:off x="-1747808" y="5024107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0"/>
                </a:moveTo>
                <a:lnTo>
                  <a:pt x="7898017" y="0"/>
                </a:lnTo>
                <a:lnTo>
                  <a:pt x="7898017" y="430801"/>
                </a:lnTo>
                <a:lnTo>
                  <a:pt x="0" y="4308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381784" flipV="1">
            <a:off x="12066971" y="4956455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430801"/>
                </a:moveTo>
                <a:lnTo>
                  <a:pt x="7898018" y="430801"/>
                </a:lnTo>
                <a:lnTo>
                  <a:pt x="7898018" y="0"/>
                </a:lnTo>
                <a:lnTo>
                  <a:pt x="0" y="0"/>
                </a:lnTo>
                <a:lnTo>
                  <a:pt x="0" y="43080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4094551">
            <a:off x="6388020" y="2160269"/>
            <a:ext cx="1968571" cy="1023657"/>
          </a:xfrm>
          <a:custGeom>
            <a:avLst/>
            <a:gdLst/>
            <a:ahLst/>
            <a:cxnLst/>
            <a:rect l="l" t="t" r="r" b="b"/>
            <a:pathLst>
              <a:path w="1968571" h="1023657">
                <a:moveTo>
                  <a:pt x="0" y="0"/>
                </a:moveTo>
                <a:lnTo>
                  <a:pt x="1968571" y="0"/>
                </a:lnTo>
                <a:lnTo>
                  <a:pt x="1968571" y="1023657"/>
                </a:lnTo>
                <a:lnTo>
                  <a:pt x="0" y="10236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030718">
            <a:off x="3962364" y="2410219"/>
            <a:ext cx="414508" cy="1163530"/>
          </a:xfrm>
          <a:custGeom>
            <a:avLst/>
            <a:gdLst/>
            <a:ahLst/>
            <a:cxnLst/>
            <a:rect l="l" t="t" r="r" b="b"/>
            <a:pathLst>
              <a:path w="414508" h="1163530">
                <a:moveTo>
                  <a:pt x="0" y="0"/>
                </a:moveTo>
                <a:lnTo>
                  <a:pt x="414507" y="0"/>
                </a:lnTo>
                <a:lnTo>
                  <a:pt x="414507" y="1163530"/>
                </a:lnTo>
                <a:lnTo>
                  <a:pt x="0" y="1163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527607" y="4157619"/>
            <a:ext cx="1387735" cy="1310528"/>
          </a:xfrm>
          <a:custGeom>
            <a:avLst/>
            <a:gdLst/>
            <a:ahLst/>
            <a:cxnLst/>
            <a:rect l="l" t="t" r="r" b="b"/>
            <a:pathLst>
              <a:path w="1387735" h="1310528">
                <a:moveTo>
                  <a:pt x="0" y="0"/>
                </a:moveTo>
                <a:lnTo>
                  <a:pt x="1387734" y="0"/>
                </a:lnTo>
                <a:lnTo>
                  <a:pt x="1387734" y="1310528"/>
                </a:lnTo>
                <a:lnTo>
                  <a:pt x="0" y="1310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64989">
            <a:off x="9852735" y="7348742"/>
            <a:ext cx="5726289" cy="515366"/>
          </a:xfrm>
          <a:custGeom>
            <a:avLst/>
            <a:gdLst/>
            <a:ahLst/>
            <a:cxnLst/>
            <a:rect l="l" t="t" r="r" b="b"/>
            <a:pathLst>
              <a:path w="5726289" h="515366">
                <a:moveTo>
                  <a:pt x="0" y="0"/>
                </a:moveTo>
                <a:lnTo>
                  <a:pt x="5726289" y="0"/>
                </a:lnTo>
                <a:lnTo>
                  <a:pt x="5726289" y="515366"/>
                </a:lnTo>
                <a:lnTo>
                  <a:pt x="0" y="51536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5303041">
            <a:off x="10491480" y="2204613"/>
            <a:ext cx="4617081" cy="5744425"/>
          </a:xfrm>
          <a:custGeom>
            <a:avLst/>
            <a:gdLst/>
            <a:ahLst/>
            <a:cxnLst/>
            <a:rect l="l" t="t" r="r" b="b"/>
            <a:pathLst>
              <a:path w="4617081" h="5744425">
                <a:moveTo>
                  <a:pt x="0" y="0"/>
                </a:moveTo>
                <a:lnTo>
                  <a:pt x="4617082" y="0"/>
                </a:lnTo>
                <a:lnTo>
                  <a:pt x="4617082" y="5744424"/>
                </a:lnTo>
                <a:lnTo>
                  <a:pt x="0" y="57444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8607236">
            <a:off x="8935997" y="9478699"/>
            <a:ext cx="1640542" cy="820271"/>
          </a:xfrm>
          <a:custGeom>
            <a:avLst/>
            <a:gdLst/>
            <a:ahLst/>
            <a:cxnLst/>
            <a:rect l="l" t="t" r="r" b="b"/>
            <a:pathLst>
              <a:path w="1640542" h="820271">
                <a:moveTo>
                  <a:pt x="0" y="0"/>
                </a:moveTo>
                <a:lnTo>
                  <a:pt x="1640541" y="0"/>
                </a:lnTo>
                <a:lnTo>
                  <a:pt x="1640541" y="820271"/>
                </a:lnTo>
                <a:lnTo>
                  <a:pt x="0" y="8202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2139089">
            <a:off x="9544813" y="8069115"/>
            <a:ext cx="1750301" cy="1753489"/>
          </a:xfrm>
          <a:custGeom>
            <a:avLst/>
            <a:gdLst/>
            <a:ahLst/>
            <a:cxnLst/>
            <a:rect l="l" t="t" r="r" b="b"/>
            <a:pathLst>
              <a:path w="1750301" h="1753489">
                <a:moveTo>
                  <a:pt x="0" y="0"/>
                </a:moveTo>
                <a:lnTo>
                  <a:pt x="1750301" y="0"/>
                </a:lnTo>
                <a:lnTo>
                  <a:pt x="1750301" y="1753488"/>
                </a:lnTo>
                <a:lnTo>
                  <a:pt x="0" y="17534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190264" y="3804093"/>
            <a:ext cx="4562392" cy="292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4"/>
              </a:lnSpc>
              <a:spcBef>
                <a:spcPct val="0"/>
              </a:spcBef>
            </a:pP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Didalam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neraca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(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konsolidasi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)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saham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yang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ditarik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dari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peredaran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dianggap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sebagai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modal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saham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yang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dilunasi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,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sehingga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sebesar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harga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perolehannya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harus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dikurangkan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dari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saldo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hak-hak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para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pemegang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saham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.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Pengurangan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dari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saldo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hak-hak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para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pemegang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saham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harus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memperhatikan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harga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(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kurs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)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pada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saat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mula-mula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saham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itu</a:t>
            </a:r>
            <a:r>
              <a:rPr lang="en-US" sz="2095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095" dirty="0" err="1">
                <a:solidFill>
                  <a:srgbClr val="FFFFFF"/>
                </a:solidFill>
                <a:latin typeface="Caveat Brush"/>
              </a:rPr>
              <a:t>dikeluarka</a:t>
            </a:r>
            <a:endParaRPr lang="en-US" sz="2095" dirty="0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710313" y="5702239"/>
            <a:ext cx="5828988" cy="324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0"/>
              </a:lnSpc>
              <a:spcBef>
                <a:spcPct val="0"/>
              </a:spcBef>
            </a:pP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Transaksi-transaksi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yang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ditarik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dari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peredaran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(treasury stock)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pada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perusahaan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anak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.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Saham-saham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yang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ditarik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dari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peredaran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biasanya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dicatat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sesuai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dengan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harga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perolehannya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(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harga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belinya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).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Apabila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perusahaan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induk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membeli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sebagian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besar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saham-saham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perusahaan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anak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,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ada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sebagian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perusahaan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anak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yang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ditarik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dari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peredaran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,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maka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hak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pemilikan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perusahaan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induk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dihitung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berdasar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atas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jumlah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 yang </a:t>
            </a:r>
          </a:p>
          <a:p>
            <a:pPr algn="just">
              <a:lnSpc>
                <a:spcPts val="2850"/>
              </a:lnSpc>
              <a:spcBef>
                <a:spcPct val="0"/>
              </a:spcBef>
            </a:pPr>
            <a:r>
              <a:rPr lang="en-US" sz="2036" dirty="0" err="1">
                <a:solidFill>
                  <a:srgbClr val="3C3C3C"/>
                </a:solidFill>
                <a:latin typeface="Caveat Brush"/>
              </a:rPr>
              <a:t>beredar</a:t>
            </a:r>
            <a:r>
              <a:rPr lang="en-US" sz="2036" dirty="0">
                <a:solidFill>
                  <a:srgbClr val="3C3C3C"/>
                </a:solidFill>
                <a:latin typeface="Caveat Brush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60071" y="3851432"/>
            <a:ext cx="3057542" cy="138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dirty="0" err="1">
                <a:solidFill>
                  <a:srgbClr val="2F3031"/>
                </a:solidFill>
                <a:latin typeface="Caveat Brush"/>
              </a:rPr>
              <a:t>materi</a:t>
            </a:r>
            <a:endParaRPr lang="en-US" sz="10400" dirty="0">
              <a:solidFill>
                <a:srgbClr val="2F3031"/>
              </a:solidFill>
              <a:latin typeface="Caveat Brush"/>
            </a:endParaRPr>
          </a:p>
        </p:txBody>
      </p:sp>
      <p:sp>
        <p:nvSpPr>
          <p:cNvPr id="27" name="Freeform 27"/>
          <p:cNvSpPr/>
          <p:nvPr/>
        </p:nvSpPr>
        <p:spPr>
          <a:xfrm rot="-52634">
            <a:off x="9060503" y="1193027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0" y="0"/>
                </a:moveTo>
                <a:lnTo>
                  <a:pt x="1126234" y="0"/>
                </a:lnTo>
                <a:lnTo>
                  <a:pt x="1126234" y="7956731"/>
                </a:lnTo>
                <a:lnTo>
                  <a:pt x="0" y="79567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50000"/>
            </a:blip>
            <a:stretch>
              <a:fillRect l="-179063"/>
            </a:stretch>
          </a:blipFill>
        </p:spPr>
      </p:sp>
      <p:sp>
        <p:nvSpPr>
          <p:cNvPr id="28" name="Freeform 28"/>
          <p:cNvSpPr/>
          <p:nvPr/>
        </p:nvSpPr>
        <p:spPr>
          <a:xfrm rot="-52634" flipH="1">
            <a:off x="7976185" y="1237664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1126233" y="0"/>
                </a:moveTo>
                <a:lnTo>
                  <a:pt x="0" y="0"/>
                </a:lnTo>
                <a:lnTo>
                  <a:pt x="0" y="7956732"/>
                </a:lnTo>
                <a:lnTo>
                  <a:pt x="1126233" y="7956732"/>
                </a:lnTo>
                <a:lnTo>
                  <a:pt x="1126233" y="0"/>
                </a:lnTo>
                <a:close/>
              </a:path>
            </a:pathLst>
          </a:custGeom>
          <a:blipFill>
            <a:blip r:embed="rId24">
              <a:alphaModFix amt="50000"/>
            </a:blip>
            <a:stretch>
              <a:fillRect l="-179063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6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7405" y="826989"/>
            <a:ext cx="14673190" cy="8633021"/>
          </a:xfrm>
          <a:custGeom>
            <a:avLst/>
            <a:gdLst/>
            <a:ahLst/>
            <a:cxnLst/>
            <a:rect l="l" t="t" r="r" b="b"/>
            <a:pathLst>
              <a:path w="14673190" h="8633021">
                <a:moveTo>
                  <a:pt x="0" y="0"/>
                </a:moveTo>
                <a:lnTo>
                  <a:pt x="14673190" y="0"/>
                </a:lnTo>
                <a:lnTo>
                  <a:pt x="14673190" y="8633022"/>
                </a:lnTo>
                <a:lnTo>
                  <a:pt x="0" y="863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1695956" y="3669363"/>
            <a:ext cx="10254864" cy="2948273"/>
          </a:xfrm>
          <a:custGeom>
            <a:avLst/>
            <a:gdLst/>
            <a:ahLst/>
            <a:cxnLst/>
            <a:rect l="l" t="t" r="r" b="b"/>
            <a:pathLst>
              <a:path w="10254864" h="2948273">
                <a:moveTo>
                  <a:pt x="0" y="0"/>
                </a:moveTo>
                <a:lnTo>
                  <a:pt x="10254864" y="0"/>
                </a:lnTo>
                <a:lnTo>
                  <a:pt x="10254864" y="2948274"/>
                </a:lnTo>
                <a:lnTo>
                  <a:pt x="0" y="2948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814880">
            <a:off x="-1917291" y="1855060"/>
            <a:ext cx="5170175" cy="3507896"/>
          </a:xfrm>
          <a:custGeom>
            <a:avLst/>
            <a:gdLst/>
            <a:ahLst/>
            <a:cxnLst/>
            <a:rect l="l" t="t" r="r" b="b"/>
            <a:pathLst>
              <a:path w="5170175" h="3507896">
                <a:moveTo>
                  <a:pt x="0" y="0"/>
                </a:moveTo>
                <a:lnTo>
                  <a:pt x="5170175" y="0"/>
                </a:lnTo>
                <a:lnTo>
                  <a:pt x="5170175" y="3507896"/>
                </a:lnTo>
                <a:lnTo>
                  <a:pt x="0" y="3507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59459">
            <a:off x="-1183252" y="5305254"/>
            <a:ext cx="4761903" cy="3696427"/>
          </a:xfrm>
          <a:custGeom>
            <a:avLst/>
            <a:gdLst/>
            <a:ahLst/>
            <a:cxnLst/>
            <a:rect l="l" t="t" r="r" b="b"/>
            <a:pathLst>
              <a:path w="4761903" h="3696427">
                <a:moveTo>
                  <a:pt x="0" y="0"/>
                </a:moveTo>
                <a:lnTo>
                  <a:pt x="4761904" y="0"/>
                </a:lnTo>
                <a:lnTo>
                  <a:pt x="4761904" y="3696427"/>
                </a:lnTo>
                <a:lnTo>
                  <a:pt x="0" y="3696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644637">
            <a:off x="-975938" y="9024922"/>
            <a:ext cx="6485348" cy="1418670"/>
          </a:xfrm>
          <a:custGeom>
            <a:avLst/>
            <a:gdLst/>
            <a:ahLst/>
            <a:cxnLst/>
            <a:rect l="l" t="t" r="r" b="b"/>
            <a:pathLst>
              <a:path w="6485348" h="1418670">
                <a:moveTo>
                  <a:pt x="0" y="0"/>
                </a:moveTo>
                <a:lnTo>
                  <a:pt x="6485348" y="0"/>
                </a:lnTo>
                <a:lnTo>
                  <a:pt x="6485348" y="1418670"/>
                </a:lnTo>
                <a:lnTo>
                  <a:pt x="0" y="1418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27726" y="6839173"/>
            <a:ext cx="4160274" cy="3447827"/>
          </a:xfrm>
          <a:custGeom>
            <a:avLst/>
            <a:gdLst/>
            <a:ahLst/>
            <a:cxnLst/>
            <a:rect l="l" t="t" r="r" b="b"/>
            <a:pathLst>
              <a:path w="4160274" h="3447827">
                <a:moveTo>
                  <a:pt x="0" y="0"/>
                </a:moveTo>
                <a:lnTo>
                  <a:pt x="4160274" y="0"/>
                </a:lnTo>
                <a:lnTo>
                  <a:pt x="4160274" y="3447827"/>
                </a:lnTo>
                <a:lnTo>
                  <a:pt x="0" y="3447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55370" y="-190900"/>
            <a:ext cx="5044212" cy="1179085"/>
          </a:xfrm>
          <a:custGeom>
            <a:avLst/>
            <a:gdLst/>
            <a:ahLst/>
            <a:cxnLst/>
            <a:rect l="l" t="t" r="r" b="b"/>
            <a:pathLst>
              <a:path w="5044212" h="1179085">
                <a:moveTo>
                  <a:pt x="0" y="0"/>
                </a:moveTo>
                <a:lnTo>
                  <a:pt x="5044212" y="0"/>
                </a:lnTo>
                <a:lnTo>
                  <a:pt x="5044212" y="1179084"/>
                </a:lnTo>
                <a:lnTo>
                  <a:pt x="0" y="1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44100" y="1110417"/>
            <a:ext cx="14719908" cy="8248585"/>
            <a:chOff x="0" y="0"/>
            <a:chExt cx="3685457" cy="20652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85457" cy="2065217"/>
            </a:xfrm>
            <a:custGeom>
              <a:avLst/>
              <a:gdLst/>
              <a:ahLst/>
              <a:cxnLst/>
              <a:rect l="l" t="t" r="r" b="b"/>
              <a:pathLst>
                <a:path w="3685457" h="2065217">
                  <a:moveTo>
                    <a:pt x="27875" y="0"/>
                  </a:moveTo>
                  <a:lnTo>
                    <a:pt x="3657581" y="0"/>
                  </a:lnTo>
                  <a:cubicBezTo>
                    <a:pt x="3664974" y="0"/>
                    <a:pt x="3672065" y="2937"/>
                    <a:pt x="3677292" y="8164"/>
                  </a:cubicBezTo>
                  <a:cubicBezTo>
                    <a:pt x="3682520" y="13392"/>
                    <a:pt x="3685457" y="20482"/>
                    <a:pt x="3685457" y="27875"/>
                  </a:cubicBezTo>
                  <a:lnTo>
                    <a:pt x="3685457" y="2037342"/>
                  </a:lnTo>
                  <a:cubicBezTo>
                    <a:pt x="3685457" y="2052737"/>
                    <a:pt x="3672977" y="2065217"/>
                    <a:pt x="3657581" y="2065217"/>
                  </a:cubicBezTo>
                  <a:lnTo>
                    <a:pt x="27875" y="2065217"/>
                  </a:lnTo>
                  <a:cubicBezTo>
                    <a:pt x="20482" y="2065217"/>
                    <a:pt x="13392" y="2062280"/>
                    <a:pt x="8164" y="2057053"/>
                  </a:cubicBezTo>
                  <a:cubicBezTo>
                    <a:pt x="2937" y="2051825"/>
                    <a:pt x="0" y="2044735"/>
                    <a:pt x="0" y="2037342"/>
                  </a:cubicBezTo>
                  <a:lnTo>
                    <a:pt x="0" y="27875"/>
                  </a:lnTo>
                  <a:cubicBezTo>
                    <a:pt x="0" y="20482"/>
                    <a:pt x="2937" y="13392"/>
                    <a:pt x="8164" y="8164"/>
                  </a:cubicBezTo>
                  <a:cubicBezTo>
                    <a:pt x="13392" y="2937"/>
                    <a:pt x="20482" y="0"/>
                    <a:pt x="27875" y="0"/>
                  </a:cubicBezTo>
                  <a:close/>
                </a:path>
              </a:pathLst>
            </a:custGeom>
            <a:solidFill>
              <a:srgbClr val="4A26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685457" cy="2093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4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5348">
            <a:off x="1847616" y="992322"/>
            <a:ext cx="14673190" cy="8633021"/>
          </a:xfrm>
          <a:custGeom>
            <a:avLst/>
            <a:gdLst/>
            <a:ahLst/>
            <a:cxnLst/>
            <a:rect l="l" t="t" r="r" b="b"/>
            <a:pathLst>
              <a:path w="14673190" h="8633021">
                <a:moveTo>
                  <a:pt x="0" y="0"/>
                </a:moveTo>
                <a:lnTo>
                  <a:pt x="14673190" y="0"/>
                </a:lnTo>
                <a:lnTo>
                  <a:pt x="14673190" y="8633022"/>
                </a:lnTo>
                <a:lnTo>
                  <a:pt x="0" y="863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15348">
            <a:off x="2149148" y="1244883"/>
            <a:ext cx="13899677" cy="7939190"/>
            <a:chOff x="0" y="0"/>
            <a:chExt cx="4339298" cy="24785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39298" cy="2478512"/>
            </a:xfrm>
            <a:custGeom>
              <a:avLst/>
              <a:gdLst/>
              <a:ahLst/>
              <a:cxnLst/>
              <a:rect l="l" t="t" r="r" b="b"/>
              <a:pathLst>
                <a:path w="4339298" h="2478512">
                  <a:moveTo>
                    <a:pt x="0" y="0"/>
                  </a:moveTo>
                  <a:lnTo>
                    <a:pt x="4339298" y="0"/>
                  </a:lnTo>
                  <a:lnTo>
                    <a:pt x="4339298" y="2478512"/>
                  </a:lnTo>
                  <a:lnTo>
                    <a:pt x="0" y="2478512"/>
                  </a:lnTo>
                  <a:close/>
                </a:path>
              </a:pathLst>
            </a:custGeom>
            <a:solidFill>
              <a:srgbClr val="EDE0D4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339298" cy="2516611"/>
            </a:xfrm>
            <a:prstGeom prst="rect">
              <a:avLst/>
            </a:prstGeom>
          </p:spPr>
          <p:txBody>
            <a:bodyPr lIns="42857" tIns="42857" rIns="42857" bIns="4285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52634">
            <a:off x="9060503" y="1193027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0" y="0"/>
                </a:moveTo>
                <a:lnTo>
                  <a:pt x="1126234" y="0"/>
                </a:lnTo>
                <a:lnTo>
                  <a:pt x="1126234" y="7956731"/>
                </a:lnTo>
                <a:lnTo>
                  <a:pt x="0" y="7956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-179063"/>
            </a:stretch>
          </a:blipFill>
        </p:spPr>
      </p:sp>
      <p:sp>
        <p:nvSpPr>
          <p:cNvPr id="17" name="Freeform 17"/>
          <p:cNvSpPr/>
          <p:nvPr/>
        </p:nvSpPr>
        <p:spPr>
          <a:xfrm rot="-52634" flipH="1">
            <a:off x="7976185" y="1237664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1126233" y="0"/>
                </a:moveTo>
                <a:lnTo>
                  <a:pt x="0" y="0"/>
                </a:lnTo>
                <a:lnTo>
                  <a:pt x="0" y="7956732"/>
                </a:lnTo>
                <a:lnTo>
                  <a:pt x="1126233" y="7956732"/>
                </a:lnTo>
                <a:lnTo>
                  <a:pt x="1126233" y="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-179063"/>
            </a:stretch>
          </a:blipFill>
        </p:spPr>
      </p:sp>
      <p:sp>
        <p:nvSpPr>
          <p:cNvPr id="18" name="Freeform 18"/>
          <p:cNvSpPr/>
          <p:nvPr/>
        </p:nvSpPr>
        <p:spPr>
          <a:xfrm rot="5381784">
            <a:off x="-1747808" y="5024107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0"/>
                </a:moveTo>
                <a:lnTo>
                  <a:pt x="7898017" y="0"/>
                </a:lnTo>
                <a:lnTo>
                  <a:pt x="7898017" y="430801"/>
                </a:lnTo>
                <a:lnTo>
                  <a:pt x="0" y="4308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381784" flipV="1">
            <a:off x="12066971" y="4956455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430801"/>
                </a:moveTo>
                <a:lnTo>
                  <a:pt x="7898018" y="430801"/>
                </a:lnTo>
                <a:lnTo>
                  <a:pt x="7898018" y="0"/>
                </a:lnTo>
                <a:lnTo>
                  <a:pt x="0" y="0"/>
                </a:lnTo>
                <a:lnTo>
                  <a:pt x="0" y="43080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951193" y="304563"/>
            <a:ext cx="1176941" cy="1179085"/>
          </a:xfrm>
          <a:custGeom>
            <a:avLst/>
            <a:gdLst/>
            <a:ahLst/>
            <a:cxnLst/>
            <a:rect l="l" t="t" r="r" b="b"/>
            <a:pathLst>
              <a:path w="1176941" h="1179085">
                <a:moveTo>
                  <a:pt x="0" y="0"/>
                </a:moveTo>
                <a:lnTo>
                  <a:pt x="1176941" y="0"/>
                </a:lnTo>
                <a:lnTo>
                  <a:pt x="1176941" y="1179085"/>
                </a:lnTo>
                <a:lnTo>
                  <a:pt x="0" y="11790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809992" y="2675716"/>
            <a:ext cx="5969667" cy="5701032"/>
          </a:xfrm>
          <a:custGeom>
            <a:avLst/>
            <a:gdLst/>
            <a:ahLst/>
            <a:cxnLst/>
            <a:rect l="l" t="t" r="r" b="b"/>
            <a:pathLst>
              <a:path w="5969667" h="5701032">
                <a:moveTo>
                  <a:pt x="0" y="0"/>
                </a:moveTo>
                <a:lnTo>
                  <a:pt x="5969666" y="0"/>
                </a:lnTo>
                <a:lnTo>
                  <a:pt x="5969666" y="5701031"/>
                </a:lnTo>
                <a:lnTo>
                  <a:pt x="0" y="57010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1999"/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975821">
            <a:off x="2590208" y="7455793"/>
            <a:ext cx="1306460" cy="1277065"/>
          </a:xfrm>
          <a:custGeom>
            <a:avLst/>
            <a:gdLst/>
            <a:ahLst/>
            <a:cxnLst/>
            <a:rect l="l" t="t" r="r" b="b"/>
            <a:pathLst>
              <a:path w="1306460" h="1277065">
                <a:moveTo>
                  <a:pt x="0" y="0"/>
                </a:moveTo>
                <a:lnTo>
                  <a:pt x="1306460" y="0"/>
                </a:lnTo>
                <a:lnTo>
                  <a:pt x="1306460" y="1277065"/>
                </a:lnTo>
                <a:lnTo>
                  <a:pt x="0" y="1277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915341" y="7776218"/>
            <a:ext cx="321283" cy="600529"/>
          </a:xfrm>
          <a:custGeom>
            <a:avLst/>
            <a:gdLst/>
            <a:ahLst/>
            <a:cxnLst/>
            <a:rect l="l" t="t" r="r" b="b"/>
            <a:pathLst>
              <a:path w="321283" h="600529">
                <a:moveTo>
                  <a:pt x="0" y="0"/>
                </a:moveTo>
                <a:lnTo>
                  <a:pt x="321284" y="0"/>
                </a:lnTo>
                <a:lnTo>
                  <a:pt x="321284" y="600529"/>
                </a:lnTo>
                <a:lnTo>
                  <a:pt x="0" y="6005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890297" flipH="1">
            <a:off x="9294801" y="7240291"/>
            <a:ext cx="1345208" cy="1956666"/>
          </a:xfrm>
          <a:custGeom>
            <a:avLst/>
            <a:gdLst/>
            <a:ahLst/>
            <a:cxnLst/>
            <a:rect l="l" t="t" r="r" b="b"/>
            <a:pathLst>
              <a:path w="1345208" h="1956666">
                <a:moveTo>
                  <a:pt x="1345208" y="0"/>
                </a:moveTo>
                <a:lnTo>
                  <a:pt x="0" y="0"/>
                </a:lnTo>
                <a:lnTo>
                  <a:pt x="0" y="1956667"/>
                </a:lnTo>
                <a:lnTo>
                  <a:pt x="1345208" y="1956667"/>
                </a:lnTo>
                <a:lnTo>
                  <a:pt x="1345208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4386913">
            <a:off x="14647914" y="7570982"/>
            <a:ext cx="1364530" cy="1474299"/>
          </a:xfrm>
          <a:custGeom>
            <a:avLst/>
            <a:gdLst/>
            <a:ahLst/>
            <a:cxnLst/>
            <a:rect l="l" t="t" r="r" b="b"/>
            <a:pathLst>
              <a:path w="1364530" h="1474299">
                <a:moveTo>
                  <a:pt x="0" y="0"/>
                </a:moveTo>
                <a:lnTo>
                  <a:pt x="1364531" y="0"/>
                </a:lnTo>
                <a:lnTo>
                  <a:pt x="1364531" y="1474298"/>
                </a:lnTo>
                <a:lnTo>
                  <a:pt x="0" y="147429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288672" y="2037142"/>
            <a:ext cx="915364" cy="923655"/>
          </a:xfrm>
          <a:custGeom>
            <a:avLst/>
            <a:gdLst/>
            <a:ahLst/>
            <a:cxnLst/>
            <a:rect l="l" t="t" r="r" b="b"/>
            <a:pathLst>
              <a:path w="915364" h="923655">
                <a:moveTo>
                  <a:pt x="0" y="0"/>
                </a:moveTo>
                <a:lnTo>
                  <a:pt x="915364" y="0"/>
                </a:lnTo>
                <a:lnTo>
                  <a:pt x="915364" y="923655"/>
                </a:lnTo>
                <a:lnTo>
                  <a:pt x="0" y="92365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828486" y="4009755"/>
            <a:ext cx="4040360" cy="4032182"/>
          </a:xfrm>
          <a:custGeom>
            <a:avLst/>
            <a:gdLst/>
            <a:ahLst/>
            <a:cxnLst/>
            <a:rect l="l" t="t" r="r" b="b"/>
            <a:pathLst>
              <a:path w="4040360" h="4032182">
                <a:moveTo>
                  <a:pt x="0" y="0"/>
                </a:moveTo>
                <a:lnTo>
                  <a:pt x="4040361" y="0"/>
                </a:lnTo>
                <a:lnTo>
                  <a:pt x="4040361" y="4032181"/>
                </a:lnTo>
                <a:lnTo>
                  <a:pt x="0" y="403218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768701" y="2498969"/>
            <a:ext cx="5606706" cy="5595356"/>
          </a:xfrm>
          <a:custGeom>
            <a:avLst/>
            <a:gdLst/>
            <a:ahLst/>
            <a:cxnLst/>
            <a:rect l="l" t="t" r="r" b="b"/>
            <a:pathLst>
              <a:path w="5606706" h="5595356">
                <a:moveTo>
                  <a:pt x="0" y="0"/>
                </a:moveTo>
                <a:lnTo>
                  <a:pt x="5606705" y="0"/>
                </a:lnTo>
                <a:lnTo>
                  <a:pt x="5606705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130987" y="2922697"/>
            <a:ext cx="4815550" cy="459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1"/>
              </a:lnSpc>
              <a:spcBef>
                <a:spcPct val="0"/>
              </a:spcBef>
            </a:pPr>
            <a:r>
              <a:rPr lang="en-US" sz="2415" dirty="0">
                <a:solidFill>
                  <a:srgbClr val="3C3C3C"/>
                </a:solidFill>
                <a:latin typeface="Caveat Brush"/>
              </a:rPr>
              <a:t>Yang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ditahan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seakan-akan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sebagai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deviden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likuidasi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sebaliknya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apabila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harga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pelunasan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dibawah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nilai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nominal (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nilai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yang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ditetapkan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)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dan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agio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sahamnya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,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maka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diperlukan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untuk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menghapuskan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seluruh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jumlah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agio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dan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memindahkan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sebesar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selisihnya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pada</a:t>
            </a:r>
            <a:endParaRPr lang="en-US" sz="2415" dirty="0">
              <a:solidFill>
                <a:srgbClr val="3C3C3C"/>
              </a:solidFill>
              <a:latin typeface="Caveat Brush"/>
            </a:endParaRPr>
          </a:p>
          <a:p>
            <a:pPr algn="just">
              <a:lnSpc>
                <a:spcPts val="3381"/>
              </a:lnSpc>
              <a:spcBef>
                <a:spcPct val="0"/>
              </a:spcBef>
            </a:pP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rekening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(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elemen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)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hak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hak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para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pemegang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yang lain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sebagai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modal yang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disetor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berasal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dari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pelunasan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kembali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 modal </a:t>
            </a:r>
            <a:r>
              <a:rPr lang="en-US" sz="2415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415" dirty="0">
                <a:solidFill>
                  <a:srgbClr val="3C3C3C"/>
                </a:solidFill>
                <a:latin typeface="Caveat Brush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04036" y="4183961"/>
            <a:ext cx="3231756" cy="359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8"/>
              </a:lnSpc>
            </a:pP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Apabila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penarikan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kembali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modal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yang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beredar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dianggap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sebagai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pelunasan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,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maka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selisih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lebih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harga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pelunasan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diatas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nilai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nominal (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nilai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yang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ditetapkan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)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dan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</a:p>
          <a:p>
            <a:pPr algn="just">
              <a:lnSpc>
                <a:spcPts val="3198"/>
              </a:lnSpc>
            </a:pPr>
            <a:endParaRPr lang="en-US" sz="2284" dirty="0">
              <a:solidFill>
                <a:srgbClr val="3C3C3C"/>
              </a:solidFill>
              <a:latin typeface="Caveat Brush"/>
            </a:endParaRPr>
          </a:p>
          <a:p>
            <a:pPr algn="just">
              <a:lnSpc>
                <a:spcPts val="3198"/>
              </a:lnSpc>
              <a:spcBef>
                <a:spcPct val="0"/>
              </a:spcBef>
            </a:pP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agio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harus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dikurangkan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dari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saldo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284" dirty="0" err="1">
                <a:solidFill>
                  <a:srgbClr val="3C3C3C"/>
                </a:solidFill>
                <a:latin typeface="Caveat Brush"/>
              </a:rPr>
              <a:t>laba</a:t>
            </a:r>
            <a:r>
              <a:rPr lang="en-US" sz="2284" dirty="0">
                <a:solidFill>
                  <a:srgbClr val="3C3C3C"/>
                </a:solidFill>
                <a:latin typeface="Caveat Brush"/>
              </a:rPr>
              <a:t>. 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6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695956" y="3669363"/>
            <a:ext cx="10254864" cy="2948273"/>
          </a:xfrm>
          <a:custGeom>
            <a:avLst/>
            <a:gdLst/>
            <a:ahLst/>
            <a:cxnLst/>
            <a:rect l="l" t="t" r="r" b="b"/>
            <a:pathLst>
              <a:path w="10254864" h="2948273">
                <a:moveTo>
                  <a:pt x="0" y="0"/>
                </a:moveTo>
                <a:lnTo>
                  <a:pt x="10254864" y="0"/>
                </a:lnTo>
                <a:lnTo>
                  <a:pt x="10254864" y="2948274"/>
                </a:lnTo>
                <a:lnTo>
                  <a:pt x="0" y="29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814880">
            <a:off x="-1917291" y="1855060"/>
            <a:ext cx="5170175" cy="3507896"/>
          </a:xfrm>
          <a:custGeom>
            <a:avLst/>
            <a:gdLst/>
            <a:ahLst/>
            <a:cxnLst/>
            <a:rect l="l" t="t" r="r" b="b"/>
            <a:pathLst>
              <a:path w="5170175" h="3507896">
                <a:moveTo>
                  <a:pt x="0" y="0"/>
                </a:moveTo>
                <a:lnTo>
                  <a:pt x="5170175" y="0"/>
                </a:lnTo>
                <a:lnTo>
                  <a:pt x="5170175" y="3507896"/>
                </a:lnTo>
                <a:lnTo>
                  <a:pt x="0" y="3507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59459">
            <a:off x="-1183252" y="5305254"/>
            <a:ext cx="4761903" cy="3696427"/>
          </a:xfrm>
          <a:custGeom>
            <a:avLst/>
            <a:gdLst/>
            <a:ahLst/>
            <a:cxnLst/>
            <a:rect l="l" t="t" r="r" b="b"/>
            <a:pathLst>
              <a:path w="4761903" h="3696427">
                <a:moveTo>
                  <a:pt x="0" y="0"/>
                </a:moveTo>
                <a:lnTo>
                  <a:pt x="4761904" y="0"/>
                </a:lnTo>
                <a:lnTo>
                  <a:pt x="4761904" y="3696427"/>
                </a:lnTo>
                <a:lnTo>
                  <a:pt x="0" y="369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644637">
            <a:off x="-975938" y="9024922"/>
            <a:ext cx="6485348" cy="1418670"/>
          </a:xfrm>
          <a:custGeom>
            <a:avLst/>
            <a:gdLst/>
            <a:ahLst/>
            <a:cxnLst/>
            <a:rect l="l" t="t" r="r" b="b"/>
            <a:pathLst>
              <a:path w="6485348" h="1418670">
                <a:moveTo>
                  <a:pt x="0" y="0"/>
                </a:moveTo>
                <a:lnTo>
                  <a:pt x="6485348" y="0"/>
                </a:lnTo>
                <a:lnTo>
                  <a:pt x="6485348" y="1418670"/>
                </a:lnTo>
                <a:lnTo>
                  <a:pt x="0" y="1418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7726" y="6839173"/>
            <a:ext cx="4160274" cy="3447827"/>
          </a:xfrm>
          <a:custGeom>
            <a:avLst/>
            <a:gdLst/>
            <a:ahLst/>
            <a:cxnLst/>
            <a:rect l="l" t="t" r="r" b="b"/>
            <a:pathLst>
              <a:path w="4160274" h="3447827">
                <a:moveTo>
                  <a:pt x="0" y="0"/>
                </a:moveTo>
                <a:lnTo>
                  <a:pt x="4160274" y="0"/>
                </a:lnTo>
                <a:lnTo>
                  <a:pt x="4160274" y="3447827"/>
                </a:lnTo>
                <a:lnTo>
                  <a:pt x="0" y="3447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5370" y="-190900"/>
            <a:ext cx="5044212" cy="1179085"/>
          </a:xfrm>
          <a:custGeom>
            <a:avLst/>
            <a:gdLst/>
            <a:ahLst/>
            <a:cxnLst/>
            <a:rect l="l" t="t" r="r" b="b"/>
            <a:pathLst>
              <a:path w="5044212" h="1179085">
                <a:moveTo>
                  <a:pt x="0" y="0"/>
                </a:moveTo>
                <a:lnTo>
                  <a:pt x="5044212" y="0"/>
                </a:lnTo>
                <a:lnTo>
                  <a:pt x="5044212" y="1179084"/>
                </a:lnTo>
                <a:lnTo>
                  <a:pt x="0" y="1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110417"/>
            <a:ext cx="16230600" cy="8248585"/>
            <a:chOff x="0" y="0"/>
            <a:chExt cx="4063692" cy="20652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3692" cy="2065217"/>
            </a:xfrm>
            <a:custGeom>
              <a:avLst/>
              <a:gdLst/>
              <a:ahLst/>
              <a:cxnLst/>
              <a:rect l="l" t="t" r="r" b="b"/>
              <a:pathLst>
                <a:path w="4063692" h="2065217">
                  <a:moveTo>
                    <a:pt x="25281" y="0"/>
                  </a:moveTo>
                  <a:lnTo>
                    <a:pt x="4038412" y="0"/>
                  </a:lnTo>
                  <a:cubicBezTo>
                    <a:pt x="4052374" y="0"/>
                    <a:pt x="4063692" y="11319"/>
                    <a:pt x="4063692" y="25281"/>
                  </a:cubicBezTo>
                  <a:lnTo>
                    <a:pt x="4063692" y="2039936"/>
                  </a:lnTo>
                  <a:cubicBezTo>
                    <a:pt x="4063692" y="2053898"/>
                    <a:pt x="4052374" y="2065217"/>
                    <a:pt x="4038412" y="2065217"/>
                  </a:cubicBezTo>
                  <a:lnTo>
                    <a:pt x="25281" y="2065217"/>
                  </a:lnTo>
                  <a:cubicBezTo>
                    <a:pt x="18576" y="2065217"/>
                    <a:pt x="12146" y="2062554"/>
                    <a:pt x="7405" y="2057812"/>
                  </a:cubicBezTo>
                  <a:cubicBezTo>
                    <a:pt x="2664" y="2053071"/>
                    <a:pt x="0" y="2046641"/>
                    <a:pt x="0" y="2039936"/>
                  </a:cubicBezTo>
                  <a:lnTo>
                    <a:pt x="0" y="25281"/>
                  </a:lnTo>
                  <a:cubicBezTo>
                    <a:pt x="0" y="11319"/>
                    <a:pt x="11319" y="0"/>
                    <a:pt x="25281" y="0"/>
                  </a:cubicBezTo>
                  <a:close/>
                </a:path>
              </a:pathLst>
            </a:custGeom>
            <a:solidFill>
              <a:srgbClr val="4A26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063692" cy="2093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5348">
            <a:off x="1847616" y="992322"/>
            <a:ext cx="14673190" cy="8633021"/>
          </a:xfrm>
          <a:custGeom>
            <a:avLst/>
            <a:gdLst/>
            <a:ahLst/>
            <a:cxnLst/>
            <a:rect l="l" t="t" r="r" b="b"/>
            <a:pathLst>
              <a:path w="14673190" h="8633021">
                <a:moveTo>
                  <a:pt x="0" y="0"/>
                </a:moveTo>
                <a:lnTo>
                  <a:pt x="14673190" y="0"/>
                </a:lnTo>
                <a:lnTo>
                  <a:pt x="14673190" y="8633022"/>
                </a:lnTo>
                <a:lnTo>
                  <a:pt x="0" y="8633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5348">
            <a:off x="1659267" y="1244594"/>
            <a:ext cx="15008974" cy="7939190"/>
            <a:chOff x="0" y="0"/>
            <a:chExt cx="4685606" cy="24785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85605" cy="2478512"/>
            </a:xfrm>
            <a:custGeom>
              <a:avLst/>
              <a:gdLst/>
              <a:ahLst/>
              <a:cxnLst/>
              <a:rect l="l" t="t" r="r" b="b"/>
              <a:pathLst>
                <a:path w="4685605" h="2478512">
                  <a:moveTo>
                    <a:pt x="0" y="0"/>
                  </a:moveTo>
                  <a:lnTo>
                    <a:pt x="4685605" y="0"/>
                  </a:lnTo>
                  <a:lnTo>
                    <a:pt x="4685605" y="2478512"/>
                  </a:lnTo>
                  <a:lnTo>
                    <a:pt x="0" y="2478512"/>
                  </a:lnTo>
                  <a:close/>
                </a:path>
              </a:pathLst>
            </a:custGeom>
            <a:solidFill>
              <a:srgbClr val="EDE0D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685606" cy="2516611"/>
            </a:xfrm>
            <a:prstGeom prst="rect">
              <a:avLst/>
            </a:prstGeom>
          </p:spPr>
          <p:txBody>
            <a:bodyPr lIns="42857" tIns="42857" rIns="42857" bIns="4285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381784">
            <a:off x="-2299669" y="5024107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0"/>
                </a:moveTo>
                <a:lnTo>
                  <a:pt x="7898018" y="0"/>
                </a:lnTo>
                <a:lnTo>
                  <a:pt x="7898018" y="430801"/>
                </a:lnTo>
                <a:lnTo>
                  <a:pt x="0" y="4308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381784" flipV="1">
            <a:off x="12651155" y="4964204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430801"/>
                </a:moveTo>
                <a:lnTo>
                  <a:pt x="7898018" y="430801"/>
                </a:lnTo>
                <a:lnTo>
                  <a:pt x="7898018" y="0"/>
                </a:lnTo>
                <a:lnTo>
                  <a:pt x="0" y="0"/>
                </a:lnTo>
                <a:lnTo>
                  <a:pt x="0" y="43080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869211" y="304563"/>
            <a:ext cx="1176941" cy="1179085"/>
          </a:xfrm>
          <a:custGeom>
            <a:avLst/>
            <a:gdLst/>
            <a:ahLst/>
            <a:cxnLst/>
            <a:rect l="l" t="t" r="r" b="b"/>
            <a:pathLst>
              <a:path w="1176941" h="1179085">
                <a:moveTo>
                  <a:pt x="0" y="0"/>
                </a:moveTo>
                <a:lnTo>
                  <a:pt x="1176941" y="0"/>
                </a:lnTo>
                <a:lnTo>
                  <a:pt x="1176941" y="1179085"/>
                </a:lnTo>
                <a:lnTo>
                  <a:pt x="0" y="1179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84910" y="4148037"/>
            <a:ext cx="369223" cy="419572"/>
          </a:xfrm>
          <a:custGeom>
            <a:avLst/>
            <a:gdLst/>
            <a:ahLst/>
            <a:cxnLst/>
            <a:rect l="l" t="t" r="r" b="b"/>
            <a:pathLst>
              <a:path w="369223" h="419572">
                <a:moveTo>
                  <a:pt x="0" y="0"/>
                </a:moveTo>
                <a:lnTo>
                  <a:pt x="369223" y="0"/>
                </a:lnTo>
                <a:lnTo>
                  <a:pt x="369223" y="419571"/>
                </a:lnTo>
                <a:lnTo>
                  <a:pt x="0" y="4195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360925" flipH="1">
            <a:off x="7901817" y="2015586"/>
            <a:ext cx="781439" cy="1126399"/>
          </a:xfrm>
          <a:custGeom>
            <a:avLst/>
            <a:gdLst/>
            <a:ahLst/>
            <a:cxnLst/>
            <a:rect l="l" t="t" r="r" b="b"/>
            <a:pathLst>
              <a:path w="781439" h="1126399">
                <a:moveTo>
                  <a:pt x="781439" y="0"/>
                </a:moveTo>
                <a:lnTo>
                  <a:pt x="0" y="0"/>
                </a:lnTo>
                <a:lnTo>
                  <a:pt x="0" y="1126399"/>
                </a:lnTo>
                <a:lnTo>
                  <a:pt x="781439" y="1126399"/>
                </a:lnTo>
                <a:lnTo>
                  <a:pt x="78143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199269" y="1453515"/>
            <a:ext cx="577321" cy="656047"/>
          </a:xfrm>
          <a:custGeom>
            <a:avLst/>
            <a:gdLst/>
            <a:ahLst/>
            <a:cxnLst/>
            <a:rect l="l" t="t" r="r" b="b"/>
            <a:pathLst>
              <a:path w="577321" h="656047">
                <a:moveTo>
                  <a:pt x="0" y="0"/>
                </a:moveTo>
                <a:lnTo>
                  <a:pt x="577321" y="0"/>
                </a:lnTo>
                <a:lnTo>
                  <a:pt x="577321" y="656047"/>
                </a:lnTo>
                <a:lnTo>
                  <a:pt x="0" y="6560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381166" y="4086039"/>
            <a:ext cx="239169" cy="271783"/>
          </a:xfrm>
          <a:custGeom>
            <a:avLst/>
            <a:gdLst/>
            <a:ahLst/>
            <a:cxnLst/>
            <a:rect l="l" t="t" r="r" b="b"/>
            <a:pathLst>
              <a:path w="239169" h="271783">
                <a:moveTo>
                  <a:pt x="0" y="0"/>
                </a:moveTo>
                <a:lnTo>
                  <a:pt x="239169" y="0"/>
                </a:lnTo>
                <a:lnTo>
                  <a:pt x="239169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696662" y="7811433"/>
            <a:ext cx="1245737" cy="1082658"/>
          </a:xfrm>
          <a:custGeom>
            <a:avLst/>
            <a:gdLst/>
            <a:ahLst/>
            <a:cxnLst/>
            <a:rect l="l" t="t" r="r" b="b"/>
            <a:pathLst>
              <a:path w="1245737" h="1082658">
                <a:moveTo>
                  <a:pt x="0" y="0"/>
                </a:moveTo>
                <a:lnTo>
                  <a:pt x="1245736" y="0"/>
                </a:lnTo>
                <a:lnTo>
                  <a:pt x="1245736" y="1082658"/>
                </a:lnTo>
                <a:lnTo>
                  <a:pt x="0" y="10826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913395" y="1483648"/>
            <a:ext cx="1031924" cy="1011285"/>
          </a:xfrm>
          <a:custGeom>
            <a:avLst/>
            <a:gdLst/>
            <a:ahLst/>
            <a:cxnLst/>
            <a:rect l="l" t="t" r="r" b="b"/>
            <a:pathLst>
              <a:path w="1031924" h="1011285">
                <a:moveTo>
                  <a:pt x="0" y="0"/>
                </a:moveTo>
                <a:lnTo>
                  <a:pt x="1031924" y="0"/>
                </a:lnTo>
                <a:lnTo>
                  <a:pt x="1031924" y="1011285"/>
                </a:lnTo>
                <a:lnTo>
                  <a:pt x="0" y="10112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64727" y="7811433"/>
            <a:ext cx="3297337" cy="1073133"/>
          </a:xfrm>
          <a:custGeom>
            <a:avLst/>
            <a:gdLst/>
            <a:ahLst/>
            <a:cxnLst/>
            <a:rect l="l" t="t" r="r" b="b"/>
            <a:pathLst>
              <a:path w="3297337" h="1073133">
                <a:moveTo>
                  <a:pt x="0" y="0"/>
                </a:moveTo>
                <a:lnTo>
                  <a:pt x="3297337" y="0"/>
                </a:lnTo>
                <a:lnTo>
                  <a:pt x="3297337" y="1073133"/>
                </a:lnTo>
                <a:lnTo>
                  <a:pt x="0" y="107313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66232">
            <a:off x="4506869" y="1679024"/>
            <a:ext cx="2156083" cy="1078041"/>
          </a:xfrm>
          <a:custGeom>
            <a:avLst/>
            <a:gdLst/>
            <a:ahLst/>
            <a:cxnLst/>
            <a:rect l="l" t="t" r="r" b="b"/>
            <a:pathLst>
              <a:path w="2156083" h="1078041">
                <a:moveTo>
                  <a:pt x="0" y="0"/>
                </a:moveTo>
                <a:lnTo>
                  <a:pt x="2156082" y="0"/>
                </a:lnTo>
                <a:lnTo>
                  <a:pt x="2156082" y="1078041"/>
                </a:lnTo>
                <a:lnTo>
                  <a:pt x="0" y="10780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749968" y="4812344"/>
            <a:ext cx="4964889" cy="992978"/>
          </a:xfrm>
          <a:custGeom>
            <a:avLst/>
            <a:gdLst/>
            <a:ahLst/>
            <a:cxnLst/>
            <a:rect l="l" t="t" r="r" b="b"/>
            <a:pathLst>
              <a:path w="4964889" h="992978">
                <a:moveTo>
                  <a:pt x="0" y="0"/>
                </a:moveTo>
                <a:lnTo>
                  <a:pt x="4964888" y="0"/>
                </a:lnTo>
                <a:lnTo>
                  <a:pt x="4964888" y="992978"/>
                </a:lnTo>
                <a:lnTo>
                  <a:pt x="0" y="99297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52634">
            <a:off x="9060503" y="1193027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0" y="0"/>
                </a:moveTo>
                <a:lnTo>
                  <a:pt x="1126234" y="0"/>
                </a:lnTo>
                <a:lnTo>
                  <a:pt x="1126234" y="7956731"/>
                </a:lnTo>
                <a:lnTo>
                  <a:pt x="0" y="795673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50000"/>
            </a:blip>
            <a:stretch>
              <a:fillRect l="-179063"/>
            </a:stretch>
          </a:blipFill>
        </p:spPr>
      </p:sp>
      <p:sp>
        <p:nvSpPr>
          <p:cNvPr id="28" name="Freeform 28"/>
          <p:cNvSpPr/>
          <p:nvPr/>
        </p:nvSpPr>
        <p:spPr>
          <a:xfrm rot="-52634" flipH="1">
            <a:off x="7976185" y="1237664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1126233" y="0"/>
                </a:moveTo>
                <a:lnTo>
                  <a:pt x="0" y="0"/>
                </a:lnTo>
                <a:lnTo>
                  <a:pt x="0" y="7956732"/>
                </a:lnTo>
                <a:lnTo>
                  <a:pt x="1126233" y="7956732"/>
                </a:lnTo>
                <a:lnTo>
                  <a:pt x="1126233" y="0"/>
                </a:lnTo>
                <a:close/>
              </a:path>
            </a:pathLst>
          </a:custGeom>
          <a:blipFill>
            <a:blip r:embed="rId27">
              <a:alphaModFix amt="50000"/>
            </a:blip>
            <a:stretch>
              <a:fillRect l="-17906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623620" y="5403343"/>
            <a:ext cx="6688154" cy="2148246"/>
          </a:xfrm>
          <a:custGeom>
            <a:avLst/>
            <a:gdLst/>
            <a:ahLst/>
            <a:cxnLst/>
            <a:rect l="l" t="t" r="r" b="b"/>
            <a:pathLst>
              <a:path w="6688154" h="2148246">
                <a:moveTo>
                  <a:pt x="0" y="0"/>
                </a:moveTo>
                <a:lnTo>
                  <a:pt x="6688154" y="0"/>
                </a:lnTo>
                <a:lnTo>
                  <a:pt x="6688154" y="2148247"/>
                </a:lnTo>
                <a:lnTo>
                  <a:pt x="0" y="2148247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r="-590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620335" y="4772948"/>
            <a:ext cx="3700742" cy="93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dirty="0" err="1">
                <a:solidFill>
                  <a:srgbClr val="2F3031"/>
                </a:solidFill>
                <a:latin typeface="Caveat Brush"/>
              </a:rPr>
              <a:t>contoh</a:t>
            </a:r>
            <a:r>
              <a:rPr lang="en-US" sz="69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6999" dirty="0" err="1">
                <a:solidFill>
                  <a:srgbClr val="2F3031"/>
                </a:solidFill>
                <a:latin typeface="Caveat Brush"/>
              </a:rPr>
              <a:t>soal</a:t>
            </a:r>
            <a:r>
              <a:rPr lang="en-US" sz="6999" dirty="0">
                <a:solidFill>
                  <a:srgbClr val="2F3031"/>
                </a:solidFill>
                <a:latin typeface="Caveat Brush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87112" y="2530895"/>
            <a:ext cx="5663488" cy="261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F3031"/>
                </a:solidFill>
                <a:latin typeface="Caveat Brush"/>
              </a:rPr>
              <a:t>PT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Karya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bakti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membeli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400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lembar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saham-saham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PT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Karya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sakti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,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pada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tanggal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1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Januari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2011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dengan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harga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@Rp75.000 per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lembar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.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Berikut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ini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posisi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hak-hak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para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pemegang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saham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dari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kedua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perusahaan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tersebut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pada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tanggal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1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Januari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2011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sebagai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2F3031"/>
                </a:solidFill>
                <a:latin typeface="Caveat Brush"/>
              </a:rPr>
              <a:t>berikut</a:t>
            </a:r>
            <a:r>
              <a:rPr lang="en-US" sz="2499" dirty="0">
                <a:solidFill>
                  <a:srgbClr val="2F3031"/>
                </a:solidFill>
                <a:latin typeface="Caveat Brush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6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695956" y="3669363"/>
            <a:ext cx="10254864" cy="2948273"/>
          </a:xfrm>
          <a:custGeom>
            <a:avLst/>
            <a:gdLst/>
            <a:ahLst/>
            <a:cxnLst/>
            <a:rect l="l" t="t" r="r" b="b"/>
            <a:pathLst>
              <a:path w="10254864" h="2948273">
                <a:moveTo>
                  <a:pt x="0" y="0"/>
                </a:moveTo>
                <a:lnTo>
                  <a:pt x="10254864" y="0"/>
                </a:lnTo>
                <a:lnTo>
                  <a:pt x="10254864" y="2948274"/>
                </a:lnTo>
                <a:lnTo>
                  <a:pt x="0" y="29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814880">
            <a:off x="-1917291" y="1855060"/>
            <a:ext cx="5170175" cy="3507896"/>
          </a:xfrm>
          <a:custGeom>
            <a:avLst/>
            <a:gdLst/>
            <a:ahLst/>
            <a:cxnLst/>
            <a:rect l="l" t="t" r="r" b="b"/>
            <a:pathLst>
              <a:path w="5170175" h="3507896">
                <a:moveTo>
                  <a:pt x="0" y="0"/>
                </a:moveTo>
                <a:lnTo>
                  <a:pt x="5170175" y="0"/>
                </a:lnTo>
                <a:lnTo>
                  <a:pt x="5170175" y="3507896"/>
                </a:lnTo>
                <a:lnTo>
                  <a:pt x="0" y="3507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59459">
            <a:off x="-1183252" y="5305254"/>
            <a:ext cx="4761903" cy="3696427"/>
          </a:xfrm>
          <a:custGeom>
            <a:avLst/>
            <a:gdLst/>
            <a:ahLst/>
            <a:cxnLst/>
            <a:rect l="l" t="t" r="r" b="b"/>
            <a:pathLst>
              <a:path w="4761903" h="3696427">
                <a:moveTo>
                  <a:pt x="0" y="0"/>
                </a:moveTo>
                <a:lnTo>
                  <a:pt x="4761904" y="0"/>
                </a:lnTo>
                <a:lnTo>
                  <a:pt x="4761904" y="3696427"/>
                </a:lnTo>
                <a:lnTo>
                  <a:pt x="0" y="369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644637">
            <a:off x="-975938" y="9024922"/>
            <a:ext cx="6485348" cy="1418670"/>
          </a:xfrm>
          <a:custGeom>
            <a:avLst/>
            <a:gdLst/>
            <a:ahLst/>
            <a:cxnLst/>
            <a:rect l="l" t="t" r="r" b="b"/>
            <a:pathLst>
              <a:path w="6485348" h="1418670">
                <a:moveTo>
                  <a:pt x="0" y="0"/>
                </a:moveTo>
                <a:lnTo>
                  <a:pt x="6485348" y="0"/>
                </a:lnTo>
                <a:lnTo>
                  <a:pt x="6485348" y="1418670"/>
                </a:lnTo>
                <a:lnTo>
                  <a:pt x="0" y="1418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7726" y="6839173"/>
            <a:ext cx="4160274" cy="3447827"/>
          </a:xfrm>
          <a:custGeom>
            <a:avLst/>
            <a:gdLst/>
            <a:ahLst/>
            <a:cxnLst/>
            <a:rect l="l" t="t" r="r" b="b"/>
            <a:pathLst>
              <a:path w="4160274" h="3447827">
                <a:moveTo>
                  <a:pt x="0" y="0"/>
                </a:moveTo>
                <a:lnTo>
                  <a:pt x="4160274" y="0"/>
                </a:lnTo>
                <a:lnTo>
                  <a:pt x="4160274" y="3447827"/>
                </a:lnTo>
                <a:lnTo>
                  <a:pt x="0" y="3447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5370" y="-190900"/>
            <a:ext cx="5044212" cy="1179085"/>
          </a:xfrm>
          <a:custGeom>
            <a:avLst/>
            <a:gdLst/>
            <a:ahLst/>
            <a:cxnLst/>
            <a:rect l="l" t="t" r="r" b="b"/>
            <a:pathLst>
              <a:path w="5044212" h="1179085">
                <a:moveTo>
                  <a:pt x="0" y="0"/>
                </a:moveTo>
                <a:lnTo>
                  <a:pt x="5044212" y="0"/>
                </a:lnTo>
                <a:lnTo>
                  <a:pt x="5044212" y="1179084"/>
                </a:lnTo>
                <a:lnTo>
                  <a:pt x="0" y="1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44100" y="1110417"/>
            <a:ext cx="14719908" cy="8248585"/>
            <a:chOff x="0" y="0"/>
            <a:chExt cx="3685457" cy="20652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5457" cy="2065217"/>
            </a:xfrm>
            <a:custGeom>
              <a:avLst/>
              <a:gdLst/>
              <a:ahLst/>
              <a:cxnLst/>
              <a:rect l="l" t="t" r="r" b="b"/>
              <a:pathLst>
                <a:path w="3685457" h="2065217">
                  <a:moveTo>
                    <a:pt x="27875" y="0"/>
                  </a:moveTo>
                  <a:lnTo>
                    <a:pt x="3657581" y="0"/>
                  </a:lnTo>
                  <a:cubicBezTo>
                    <a:pt x="3664974" y="0"/>
                    <a:pt x="3672065" y="2937"/>
                    <a:pt x="3677292" y="8164"/>
                  </a:cubicBezTo>
                  <a:cubicBezTo>
                    <a:pt x="3682520" y="13392"/>
                    <a:pt x="3685457" y="20482"/>
                    <a:pt x="3685457" y="27875"/>
                  </a:cubicBezTo>
                  <a:lnTo>
                    <a:pt x="3685457" y="2037342"/>
                  </a:lnTo>
                  <a:cubicBezTo>
                    <a:pt x="3685457" y="2052737"/>
                    <a:pt x="3672977" y="2065217"/>
                    <a:pt x="3657581" y="2065217"/>
                  </a:cubicBezTo>
                  <a:lnTo>
                    <a:pt x="27875" y="2065217"/>
                  </a:lnTo>
                  <a:cubicBezTo>
                    <a:pt x="20482" y="2065217"/>
                    <a:pt x="13392" y="2062280"/>
                    <a:pt x="8164" y="2057053"/>
                  </a:cubicBezTo>
                  <a:cubicBezTo>
                    <a:pt x="2937" y="2051825"/>
                    <a:pt x="0" y="2044735"/>
                    <a:pt x="0" y="2037342"/>
                  </a:cubicBezTo>
                  <a:lnTo>
                    <a:pt x="0" y="27875"/>
                  </a:lnTo>
                  <a:cubicBezTo>
                    <a:pt x="0" y="20482"/>
                    <a:pt x="2937" y="13392"/>
                    <a:pt x="8164" y="8164"/>
                  </a:cubicBezTo>
                  <a:cubicBezTo>
                    <a:pt x="13392" y="2937"/>
                    <a:pt x="20482" y="0"/>
                    <a:pt x="27875" y="0"/>
                  </a:cubicBezTo>
                  <a:close/>
                </a:path>
              </a:pathLst>
            </a:custGeom>
            <a:solidFill>
              <a:srgbClr val="4A26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685457" cy="2093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5348">
            <a:off x="1847616" y="992322"/>
            <a:ext cx="14673190" cy="8633021"/>
          </a:xfrm>
          <a:custGeom>
            <a:avLst/>
            <a:gdLst/>
            <a:ahLst/>
            <a:cxnLst/>
            <a:rect l="l" t="t" r="r" b="b"/>
            <a:pathLst>
              <a:path w="14673190" h="8633021">
                <a:moveTo>
                  <a:pt x="0" y="0"/>
                </a:moveTo>
                <a:lnTo>
                  <a:pt x="14673190" y="0"/>
                </a:lnTo>
                <a:lnTo>
                  <a:pt x="14673190" y="8633022"/>
                </a:lnTo>
                <a:lnTo>
                  <a:pt x="0" y="8633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5348">
            <a:off x="2149148" y="1244883"/>
            <a:ext cx="13899677" cy="7939190"/>
            <a:chOff x="0" y="0"/>
            <a:chExt cx="4339298" cy="24785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39298" cy="2478512"/>
            </a:xfrm>
            <a:custGeom>
              <a:avLst/>
              <a:gdLst/>
              <a:ahLst/>
              <a:cxnLst/>
              <a:rect l="l" t="t" r="r" b="b"/>
              <a:pathLst>
                <a:path w="4339298" h="2478512">
                  <a:moveTo>
                    <a:pt x="0" y="0"/>
                  </a:moveTo>
                  <a:lnTo>
                    <a:pt x="4339298" y="0"/>
                  </a:lnTo>
                  <a:lnTo>
                    <a:pt x="4339298" y="2478512"/>
                  </a:lnTo>
                  <a:lnTo>
                    <a:pt x="0" y="2478512"/>
                  </a:lnTo>
                  <a:close/>
                </a:path>
              </a:pathLst>
            </a:custGeom>
            <a:solidFill>
              <a:srgbClr val="EDE0D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39298" cy="2516611"/>
            </a:xfrm>
            <a:prstGeom prst="rect">
              <a:avLst/>
            </a:prstGeom>
          </p:spPr>
          <p:txBody>
            <a:bodyPr lIns="42857" tIns="42857" rIns="42857" bIns="4285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014827" y="2292984"/>
            <a:ext cx="5969667" cy="5701032"/>
          </a:xfrm>
          <a:custGeom>
            <a:avLst/>
            <a:gdLst/>
            <a:ahLst/>
            <a:cxnLst/>
            <a:rect l="l" t="t" r="r" b="b"/>
            <a:pathLst>
              <a:path w="5969667" h="5701032">
                <a:moveTo>
                  <a:pt x="0" y="0"/>
                </a:moveTo>
                <a:lnTo>
                  <a:pt x="5969666" y="0"/>
                </a:lnTo>
                <a:lnTo>
                  <a:pt x="5969666" y="5701032"/>
                </a:lnTo>
                <a:lnTo>
                  <a:pt x="0" y="5701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41469" y="1184872"/>
            <a:ext cx="5175224" cy="6656237"/>
          </a:xfrm>
          <a:custGeom>
            <a:avLst/>
            <a:gdLst/>
            <a:ahLst/>
            <a:cxnLst/>
            <a:rect l="l" t="t" r="r" b="b"/>
            <a:pathLst>
              <a:path w="5175224" h="6656237">
                <a:moveTo>
                  <a:pt x="0" y="0"/>
                </a:moveTo>
                <a:lnTo>
                  <a:pt x="5175224" y="0"/>
                </a:lnTo>
                <a:lnTo>
                  <a:pt x="5175224" y="6656237"/>
                </a:lnTo>
                <a:lnTo>
                  <a:pt x="0" y="6656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381784">
            <a:off x="-1747808" y="5024107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0"/>
                </a:moveTo>
                <a:lnTo>
                  <a:pt x="7898017" y="0"/>
                </a:lnTo>
                <a:lnTo>
                  <a:pt x="7898017" y="430801"/>
                </a:lnTo>
                <a:lnTo>
                  <a:pt x="0" y="430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381784" flipV="1">
            <a:off x="12066971" y="4956455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430801"/>
                </a:moveTo>
                <a:lnTo>
                  <a:pt x="7898018" y="430801"/>
                </a:lnTo>
                <a:lnTo>
                  <a:pt x="7898018" y="0"/>
                </a:lnTo>
                <a:lnTo>
                  <a:pt x="0" y="0"/>
                </a:lnTo>
                <a:lnTo>
                  <a:pt x="0" y="43080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040422" y="6742105"/>
            <a:ext cx="171990" cy="161983"/>
          </a:xfrm>
          <a:custGeom>
            <a:avLst/>
            <a:gdLst/>
            <a:ahLst/>
            <a:cxnLst/>
            <a:rect l="l" t="t" r="r" b="b"/>
            <a:pathLst>
              <a:path w="171990" h="161983">
                <a:moveTo>
                  <a:pt x="0" y="0"/>
                </a:moveTo>
                <a:lnTo>
                  <a:pt x="171990" y="0"/>
                </a:lnTo>
                <a:lnTo>
                  <a:pt x="171990" y="161983"/>
                </a:lnTo>
                <a:lnTo>
                  <a:pt x="0" y="1619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62142" y="7623163"/>
            <a:ext cx="1987110" cy="1246460"/>
          </a:xfrm>
          <a:custGeom>
            <a:avLst/>
            <a:gdLst/>
            <a:ahLst/>
            <a:cxnLst/>
            <a:rect l="l" t="t" r="r" b="b"/>
            <a:pathLst>
              <a:path w="1987110" h="1246460">
                <a:moveTo>
                  <a:pt x="0" y="0"/>
                </a:moveTo>
                <a:lnTo>
                  <a:pt x="1987110" y="0"/>
                </a:lnTo>
                <a:lnTo>
                  <a:pt x="1987110" y="1246460"/>
                </a:lnTo>
                <a:lnTo>
                  <a:pt x="0" y="12464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296653">
            <a:off x="2451648" y="5846531"/>
            <a:ext cx="2009008" cy="3026754"/>
          </a:xfrm>
          <a:custGeom>
            <a:avLst/>
            <a:gdLst/>
            <a:ahLst/>
            <a:cxnLst/>
            <a:rect l="l" t="t" r="r" b="b"/>
            <a:pathLst>
              <a:path w="2009008" h="3026754">
                <a:moveTo>
                  <a:pt x="0" y="0"/>
                </a:moveTo>
                <a:lnTo>
                  <a:pt x="2009008" y="0"/>
                </a:lnTo>
                <a:lnTo>
                  <a:pt x="2009008" y="3026754"/>
                </a:lnTo>
                <a:lnTo>
                  <a:pt x="0" y="30267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99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9320893">
            <a:off x="5330859" y="2814152"/>
            <a:ext cx="1733711" cy="866855"/>
          </a:xfrm>
          <a:custGeom>
            <a:avLst/>
            <a:gdLst/>
            <a:ahLst/>
            <a:cxnLst/>
            <a:rect l="l" t="t" r="r" b="b"/>
            <a:pathLst>
              <a:path w="1733711" h="866855">
                <a:moveTo>
                  <a:pt x="0" y="0"/>
                </a:moveTo>
                <a:lnTo>
                  <a:pt x="1733711" y="0"/>
                </a:lnTo>
                <a:lnTo>
                  <a:pt x="1733711" y="866856"/>
                </a:lnTo>
                <a:lnTo>
                  <a:pt x="0" y="8668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532779">
            <a:off x="4737537" y="1226312"/>
            <a:ext cx="1849703" cy="1853072"/>
          </a:xfrm>
          <a:custGeom>
            <a:avLst/>
            <a:gdLst/>
            <a:ahLst/>
            <a:cxnLst/>
            <a:rect l="l" t="t" r="r" b="b"/>
            <a:pathLst>
              <a:path w="1849703" h="1853072">
                <a:moveTo>
                  <a:pt x="0" y="0"/>
                </a:moveTo>
                <a:lnTo>
                  <a:pt x="1849702" y="0"/>
                </a:lnTo>
                <a:lnTo>
                  <a:pt x="1849702" y="1853072"/>
                </a:lnTo>
                <a:lnTo>
                  <a:pt x="0" y="18530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2634">
            <a:off x="9060503" y="1193027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0" y="0"/>
                </a:moveTo>
                <a:lnTo>
                  <a:pt x="1126234" y="0"/>
                </a:lnTo>
                <a:lnTo>
                  <a:pt x="1126234" y="7956731"/>
                </a:lnTo>
                <a:lnTo>
                  <a:pt x="0" y="79567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50000"/>
            </a:blip>
            <a:stretch>
              <a:fillRect l="-179063"/>
            </a:stretch>
          </a:blipFill>
        </p:spPr>
      </p:sp>
      <p:sp>
        <p:nvSpPr>
          <p:cNvPr id="25" name="Freeform 25"/>
          <p:cNvSpPr/>
          <p:nvPr/>
        </p:nvSpPr>
        <p:spPr>
          <a:xfrm rot="-52634" flipH="1">
            <a:off x="7976185" y="1237664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1126233" y="0"/>
                </a:moveTo>
                <a:lnTo>
                  <a:pt x="0" y="0"/>
                </a:lnTo>
                <a:lnTo>
                  <a:pt x="0" y="7956732"/>
                </a:lnTo>
                <a:lnTo>
                  <a:pt x="1126233" y="7956732"/>
                </a:lnTo>
                <a:lnTo>
                  <a:pt x="1126233" y="0"/>
                </a:lnTo>
                <a:close/>
              </a:path>
            </a:pathLst>
          </a:custGeom>
          <a:blipFill>
            <a:blip r:embed="rId24">
              <a:alphaModFix amt="50000"/>
            </a:blip>
            <a:stretch>
              <a:fillRect l="-17906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229655" y="5757806"/>
            <a:ext cx="9119597" cy="2791323"/>
          </a:xfrm>
          <a:custGeom>
            <a:avLst/>
            <a:gdLst/>
            <a:ahLst/>
            <a:cxnLst/>
            <a:rect l="l" t="t" r="r" b="b"/>
            <a:pathLst>
              <a:path w="9119597" h="2791323">
                <a:moveTo>
                  <a:pt x="0" y="0"/>
                </a:moveTo>
                <a:lnTo>
                  <a:pt x="9119597" y="0"/>
                </a:lnTo>
                <a:lnTo>
                  <a:pt x="9119597" y="2791323"/>
                </a:lnTo>
                <a:lnTo>
                  <a:pt x="0" y="279132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008874">
            <a:off x="12340721" y="734667"/>
            <a:ext cx="3387030" cy="3514842"/>
          </a:xfrm>
          <a:custGeom>
            <a:avLst/>
            <a:gdLst/>
            <a:ahLst/>
            <a:cxnLst/>
            <a:rect l="l" t="t" r="r" b="b"/>
            <a:pathLst>
              <a:path w="3387030" h="3514842">
                <a:moveTo>
                  <a:pt x="0" y="0"/>
                </a:moveTo>
                <a:lnTo>
                  <a:pt x="3387030" y="0"/>
                </a:lnTo>
                <a:lnTo>
                  <a:pt x="3387030" y="3514842"/>
                </a:lnTo>
                <a:lnTo>
                  <a:pt x="0" y="351484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115546" y="3199955"/>
            <a:ext cx="4050802" cy="261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Beberapa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perubahan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yang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telah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terjadi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terhadap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hak-hak</a:t>
            </a:r>
            <a:endParaRPr lang="en-US" sz="2499" dirty="0">
              <a:solidFill>
                <a:srgbClr val="FFFFFF"/>
              </a:solidFill>
              <a:latin typeface="Caveat Brush"/>
            </a:endParaRP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Caveat Brush"/>
            </a:endParaRP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Caveat Brush"/>
              </a:rPr>
              <a:t>para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pemegang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saham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selama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dua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tahun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berturut-turut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dari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Caveat Brush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kedua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perusahaan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tersebut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adalah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sebagai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Caveat Brush"/>
              </a:rPr>
              <a:t>berikut</a:t>
            </a:r>
            <a:r>
              <a:rPr lang="en-US" sz="2499" dirty="0">
                <a:solidFill>
                  <a:srgbClr val="FFFFFF"/>
                </a:solidFill>
                <a:latin typeface="Caveat Brush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6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695956" y="3669363"/>
            <a:ext cx="10254864" cy="2948273"/>
          </a:xfrm>
          <a:custGeom>
            <a:avLst/>
            <a:gdLst/>
            <a:ahLst/>
            <a:cxnLst/>
            <a:rect l="l" t="t" r="r" b="b"/>
            <a:pathLst>
              <a:path w="10254864" h="2948273">
                <a:moveTo>
                  <a:pt x="0" y="0"/>
                </a:moveTo>
                <a:lnTo>
                  <a:pt x="10254864" y="0"/>
                </a:lnTo>
                <a:lnTo>
                  <a:pt x="10254864" y="2948274"/>
                </a:lnTo>
                <a:lnTo>
                  <a:pt x="0" y="29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814880">
            <a:off x="-1917291" y="1855060"/>
            <a:ext cx="5170175" cy="3507896"/>
          </a:xfrm>
          <a:custGeom>
            <a:avLst/>
            <a:gdLst/>
            <a:ahLst/>
            <a:cxnLst/>
            <a:rect l="l" t="t" r="r" b="b"/>
            <a:pathLst>
              <a:path w="5170175" h="3507896">
                <a:moveTo>
                  <a:pt x="0" y="0"/>
                </a:moveTo>
                <a:lnTo>
                  <a:pt x="5170175" y="0"/>
                </a:lnTo>
                <a:lnTo>
                  <a:pt x="5170175" y="3507896"/>
                </a:lnTo>
                <a:lnTo>
                  <a:pt x="0" y="3507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59459">
            <a:off x="-1183252" y="5305254"/>
            <a:ext cx="4761903" cy="3696427"/>
          </a:xfrm>
          <a:custGeom>
            <a:avLst/>
            <a:gdLst/>
            <a:ahLst/>
            <a:cxnLst/>
            <a:rect l="l" t="t" r="r" b="b"/>
            <a:pathLst>
              <a:path w="4761903" h="3696427">
                <a:moveTo>
                  <a:pt x="0" y="0"/>
                </a:moveTo>
                <a:lnTo>
                  <a:pt x="4761904" y="0"/>
                </a:lnTo>
                <a:lnTo>
                  <a:pt x="4761904" y="3696427"/>
                </a:lnTo>
                <a:lnTo>
                  <a:pt x="0" y="369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644637">
            <a:off x="-975938" y="9024922"/>
            <a:ext cx="6485348" cy="1418670"/>
          </a:xfrm>
          <a:custGeom>
            <a:avLst/>
            <a:gdLst/>
            <a:ahLst/>
            <a:cxnLst/>
            <a:rect l="l" t="t" r="r" b="b"/>
            <a:pathLst>
              <a:path w="6485348" h="1418670">
                <a:moveTo>
                  <a:pt x="0" y="0"/>
                </a:moveTo>
                <a:lnTo>
                  <a:pt x="6485348" y="0"/>
                </a:lnTo>
                <a:lnTo>
                  <a:pt x="6485348" y="1418670"/>
                </a:lnTo>
                <a:lnTo>
                  <a:pt x="0" y="1418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7726" y="6839173"/>
            <a:ext cx="4160274" cy="3447827"/>
          </a:xfrm>
          <a:custGeom>
            <a:avLst/>
            <a:gdLst/>
            <a:ahLst/>
            <a:cxnLst/>
            <a:rect l="l" t="t" r="r" b="b"/>
            <a:pathLst>
              <a:path w="4160274" h="3447827">
                <a:moveTo>
                  <a:pt x="0" y="0"/>
                </a:moveTo>
                <a:lnTo>
                  <a:pt x="4160274" y="0"/>
                </a:lnTo>
                <a:lnTo>
                  <a:pt x="4160274" y="3447827"/>
                </a:lnTo>
                <a:lnTo>
                  <a:pt x="0" y="3447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5370" y="-190900"/>
            <a:ext cx="5044212" cy="1179085"/>
          </a:xfrm>
          <a:custGeom>
            <a:avLst/>
            <a:gdLst/>
            <a:ahLst/>
            <a:cxnLst/>
            <a:rect l="l" t="t" r="r" b="b"/>
            <a:pathLst>
              <a:path w="5044212" h="1179085">
                <a:moveTo>
                  <a:pt x="0" y="0"/>
                </a:moveTo>
                <a:lnTo>
                  <a:pt x="5044212" y="0"/>
                </a:lnTo>
                <a:lnTo>
                  <a:pt x="5044212" y="1179084"/>
                </a:lnTo>
                <a:lnTo>
                  <a:pt x="0" y="1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44100" y="1110417"/>
            <a:ext cx="14719908" cy="8248585"/>
            <a:chOff x="0" y="0"/>
            <a:chExt cx="3685457" cy="20652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5457" cy="2065217"/>
            </a:xfrm>
            <a:custGeom>
              <a:avLst/>
              <a:gdLst/>
              <a:ahLst/>
              <a:cxnLst/>
              <a:rect l="l" t="t" r="r" b="b"/>
              <a:pathLst>
                <a:path w="3685457" h="2065217">
                  <a:moveTo>
                    <a:pt x="27875" y="0"/>
                  </a:moveTo>
                  <a:lnTo>
                    <a:pt x="3657581" y="0"/>
                  </a:lnTo>
                  <a:cubicBezTo>
                    <a:pt x="3664974" y="0"/>
                    <a:pt x="3672065" y="2937"/>
                    <a:pt x="3677292" y="8164"/>
                  </a:cubicBezTo>
                  <a:cubicBezTo>
                    <a:pt x="3682520" y="13392"/>
                    <a:pt x="3685457" y="20482"/>
                    <a:pt x="3685457" y="27875"/>
                  </a:cubicBezTo>
                  <a:lnTo>
                    <a:pt x="3685457" y="2037342"/>
                  </a:lnTo>
                  <a:cubicBezTo>
                    <a:pt x="3685457" y="2052737"/>
                    <a:pt x="3672977" y="2065217"/>
                    <a:pt x="3657581" y="2065217"/>
                  </a:cubicBezTo>
                  <a:lnTo>
                    <a:pt x="27875" y="2065217"/>
                  </a:lnTo>
                  <a:cubicBezTo>
                    <a:pt x="20482" y="2065217"/>
                    <a:pt x="13392" y="2062280"/>
                    <a:pt x="8164" y="2057053"/>
                  </a:cubicBezTo>
                  <a:cubicBezTo>
                    <a:pt x="2937" y="2051825"/>
                    <a:pt x="0" y="2044735"/>
                    <a:pt x="0" y="2037342"/>
                  </a:cubicBezTo>
                  <a:lnTo>
                    <a:pt x="0" y="27875"/>
                  </a:lnTo>
                  <a:cubicBezTo>
                    <a:pt x="0" y="20482"/>
                    <a:pt x="2937" y="13392"/>
                    <a:pt x="8164" y="8164"/>
                  </a:cubicBezTo>
                  <a:cubicBezTo>
                    <a:pt x="13392" y="2937"/>
                    <a:pt x="20482" y="0"/>
                    <a:pt x="27875" y="0"/>
                  </a:cubicBezTo>
                  <a:close/>
                </a:path>
              </a:pathLst>
            </a:custGeom>
            <a:solidFill>
              <a:srgbClr val="4A26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685457" cy="2093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5348">
            <a:off x="1847616" y="992322"/>
            <a:ext cx="14673190" cy="8633021"/>
          </a:xfrm>
          <a:custGeom>
            <a:avLst/>
            <a:gdLst/>
            <a:ahLst/>
            <a:cxnLst/>
            <a:rect l="l" t="t" r="r" b="b"/>
            <a:pathLst>
              <a:path w="14673190" h="8633021">
                <a:moveTo>
                  <a:pt x="0" y="0"/>
                </a:moveTo>
                <a:lnTo>
                  <a:pt x="14673190" y="0"/>
                </a:lnTo>
                <a:lnTo>
                  <a:pt x="14673190" y="8633022"/>
                </a:lnTo>
                <a:lnTo>
                  <a:pt x="0" y="8633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5348">
            <a:off x="2149148" y="1244883"/>
            <a:ext cx="13899677" cy="7939190"/>
            <a:chOff x="0" y="0"/>
            <a:chExt cx="4339298" cy="24785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39298" cy="2478512"/>
            </a:xfrm>
            <a:custGeom>
              <a:avLst/>
              <a:gdLst/>
              <a:ahLst/>
              <a:cxnLst/>
              <a:rect l="l" t="t" r="r" b="b"/>
              <a:pathLst>
                <a:path w="4339298" h="2478512">
                  <a:moveTo>
                    <a:pt x="0" y="0"/>
                  </a:moveTo>
                  <a:lnTo>
                    <a:pt x="4339298" y="0"/>
                  </a:lnTo>
                  <a:lnTo>
                    <a:pt x="4339298" y="2478512"/>
                  </a:lnTo>
                  <a:lnTo>
                    <a:pt x="0" y="2478512"/>
                  </a:lnTo>
                  <a:close/>
                </a:path>
              </a:pathLst>
            </a:custGeom>
            <a:solidFill>
              <a:srgbClr val="EDE0D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39298" cy="2516611"/>
            </a:xfrm>
            <a:prstGeom prst="rect">
              <a:avLst/>
            </a:prstGeom>
          </p:spPr>
          <p:txBody>
            <a:bodyPr lIns="42857" tIns="42857" rIns="42857" bIns="4285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11403" y="1213893"/>
            <a:ext cx="2601896" cy="1703059"/>
          </a:xfrm>
          <a:custGeom>
            <a:avLst/>
            <a:gdLst/>
            <a:ahLst/>
            <a:cxnLst/>
            <a:rect l="l" t="t" r="r" b="b"/>
            <a:pathLst>
              <a:path w="2601896" h="1703059">
                <a:moveTo>
                  <a:pt x="0" y="0"/>
                </a:moveTo>
                <a:lnTo>
                  <a:pt x="2601896" y="0"/>
                </a:lnTo>
                <a:lnTo>
                  <a:pt x="2601896" y="1703059"/>
                </a:lnTo>
                <a:lnTo>
                  <a:pt x="0" y="17030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381784">
            <a:off x="-1747808" y="5024107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0"/>
                </a:moveTo>
                <a:lnTo>
                  <a:pt x="7898017" y="0"/>
                </a:lnTo>
                <a:lnTo>
                  <a:pt x="7898017" y="430801"/>
                </a:lnTo>
                <a:lnTo>
                  <a:pt x="0" y="4308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381784" flipV="1">
            <a:off x="12066971" y="4956455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430801"/>
                </a:moveTo>
                <a:lnTo>
                  <a:pt x="7898018" y="430801"/>
                </a:lnTo>
                <a:lnTo>
                  <a:pt x="7898018" y="0"/>
                </a:lnTo>
                <a:lnTo>
                  <a:pt x="0" y="0"/>
                </a:lnTo>
                <a:lnTo>
                  <a:pt x="0" y="43080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8459290">
            <a:off x="8570271" y="1453591"/>
            <a:ext cx="1834769" cy="917385"/>
          </a:xfrm>
          <a:custGeom>
            <a:avLst/>
            <a:gdLst/>
            <a:ahLst/>
            <a:cxnLst/>
            <a:rect l="l" t="t" r="r" b="b"/>
            <a:pathLst>
              <a:path w="1834769" h="917385">
                <a:moveTo>
                  <a:pt x="0" y="0"/>
                </a:moveTo>
                <a:lnTo>
                  <a:pt x="1834770" y="0"/>
                </a:lnTo>
                <a:lnTo>
                  <a:pt x="1834770" y="917384"/>
                </a:lnTo>
                <a:lnTo>
                  <a:pt x="0" y="9173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287035">
            <a:off x="9295852" y="-89966"/>
            <a:ext cx="1957523" cy="1961088"/>
          </a:xfrm>
          <a:custGeom>
            <a:avLst/>
            <a:gdLst/>
            <a:ahLst/>
            <a:cxnLst/>
            <a:rect l="l" t="t" r="r" b="b"/>
            <a:pathLst>
              <a:path w="1957523" h="1961088">
                <a:moveTo>
                  <a:pt x="0" y="0"/>
                </a:moveTo>
                <a:lnTo>
                  <a:pt x="1957522" y="0"/>
                </a:lnTo>
                <a:lnTo>
                  <a:pt x="1957522" y="1961088"/>
                </a:lnTo>
                <a:lnTo>
                  <a:pt x="0" y="19610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768951" y="1841707"/>
            <a:ext cx="5770351" cy="652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1"/>
              </a:lnSpc>
              <a:spcBef>
                <a:spcPct val="0"/>
              </a:spcBef>
            </a:pP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Apabila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setelah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terjadi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transaksi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pembelian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400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lembar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saham-saham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PT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karya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sakti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pada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tanggal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1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Januari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2011,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disusun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neraca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konsolidasi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,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maka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harus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ditentukan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terlebih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dahulu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komposisi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hak-hak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para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pemegang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PT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Karya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Sakti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tersebut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dengan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cara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mengurangkan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harga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perolehan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yang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ditarik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dari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peredaran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itu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dari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masing-masing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elemen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hak-hak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pemegang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sebagai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3115" dirty="0" err="1">
                <a:solidFill>
                  <a:srgbClr val="3C3C3C"/>
                </a:solidFill>
                <a:latin typeface="Caveat Brush"/>
              </a:rPr>
              <a:t>berikut</a:t>
            </a:r>
            <a:r>
              <a:rPr lang="en-US" sz="3115" dirty="0">
                <a:solidFill>
                  <a:srgbClr val="3C3C3C"/>
                </a:solidFill>
                <a:latin typeface="Caveat Brush"/>
              </a:rPr>
              <a:t>:</a:t>
            </a:r>
          </a:p>
        </p:txBody>
      </p:sp>
      <p:sp>
        <p:nvSpPr>
          <p:cNvPr id="21" name="Freeform 21"/>
          <p:cNvSpPr/>
          <p:nvPr/>
        </p:nvSpPr>
        <p:spPr>
          <a:xfrm rot="-52634">
            <a:off x="9087536" y="1261142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0" y="0"/>
                </a:moveTo>
                <a:lnTo>
                  <a:pt x="1126234" y="0"/>
                </a:lnTo>
                <a:lnTo>
                  <a:pt x="1126234" y="7956731"/>
                </a:lnTo>
                <a:lnTo>
                  <a:pt x="0" y="795673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50000"/>
            </a:blip>
            <a:stretch>
              <a:fillRect l="-179063"/>
            </a:stretch>
          </a:blipFill>
        </p:spPr>
      </p:sp>
      <p:sp>
        <p:nvSpPr>
          <p:cNvPr id="22" name="Freeform 22"/>
          <p:cNvSpPr/>
          <p:nvPr/>
        </p:nvSpPr>
        <p:spPr>
          <a:xfrm rot="-52634" flipH="1">
            <a:off x="7976185" y="1237664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1126233" y="0"/>
                </a:moveTo>
                <a:lnTo>
                  <a:pt x="0" y="0"/>
                </a:lnTo>
                <a:lnTo>
                  <a:pt x="0" y="7956732"/>
                </a:lnTo>
                <a:lnTo>
                  <a:pt x="1126233" y="7956732"/>
                </a:lnTo>
                <a:lnTo>
                  <a:pt x="1126233" y="0"/>
                </a:lnTo>
                <a:close/>
              </a:path>
            </a:pathLst>
          </a:custGeom>
          <a:blipFill>
            <a:blip r:embed="rId17">
              <a:alphaModFix amt="50000"/>
            </a:blip>
            <a:stretch>
              <a:fillRect l="-17906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026693" y="3802273"/>
            <a:ext cx="6680672" cy="3013119"/>
          </a:xfrm>
          <a:custGeom>
            <a:avLst/>
            <a:gdLst/>
            <a:ahLst/>
            <a:cxnLst/>
            <a:rect l="l" t="t" r="r" b="b"/>
            <a:pathLst>
              <a:path w="6680672" h="3013119">
                <a:moveTo>
                  <a:pt x="0" y="0"/>
                </a:moveTo>
                <a:lnTo>
                  <a:pt x="6680672" y="0"/>
                </a:lnTo>
                <a:lnTo>
                  <a:pt x="6680672" y="3013120"/>
                </a:lnTo>
                <a:lnTo>
                  <a:pt x="0" y="301312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6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695956" y="3669363"/>
            <a:ext cx="10254864" cy="2948273"/>
          </a:xfrm>
          <a:custGeom>
            <a:avLst/>
            <a:gdLst/>
            <a:ahLst/>
            <a:cxnLst/>
            <a:rect l="l" t="t" r="r" b="b"/>
            <a:pathLst>
              <a:path w="10254864" h="2948273">
                <a:moveTo>
                  <a:pt x="0" y="0"/>
                </a:moveTo>
                <a:lnTo>
                  <a:pt x="10254864" y="0"/>
                </a:lnTo>
                <a:lnTo>
                  <a:pt x="10254864" y="2948274"/>
                </a:lnTo>
                <a:lnTo>
                  <a:pt x="0" y="29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814880">
            <a:off x="-1917291" y="1855060"/>
            <a:ext cx="5170175" cy="3507896"/>
          </a:xfrm>
          <a:custGeom>
            <a:avLst/>
            <a:gdLst/>
            <a:ahLst/>
            <a:cxnLst/>
            <a:rect l="l" t="t" r="r" b="b"/>
            <a:pathLst>
              <a:path w="5170175" h="3507896">
                <a:moveTo>
                  <a:pt x="0" y="0"/>
                </a:moveTo>
                <a:lnTo>
                  <a:pt x="5170175" y="0"/>
                </a:lnTo>
                <a:lnTo>
                  <a:pt x="5170175" y="3507896"/>
                </a:lnTo>
                <a:lnTo>
                  <a:pt x="0" y="3507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59459">
            <a:off x="-1183252" y="5305254"/>
            <a:ext cx="4761903" cy="3696427"/>
          </a:xfrm>
          <a:custGeom>
            <a:avLst/>
            <a:gdLst/>
            <a:ahLst/>
            <a:cxnLst/>
            <a:rect l="l" t="t" r="r" b="b"/>
            <a:pathLst>
              <a:path w="4761903" h="3696427">
                <a:moveTo>
                  <a:pt x="0" y="0"/>
                </a:moveTo>
                <a:lnTo>
                  <a:pt x="4761904" y="0"/>
                </a:lnTo>
                <a:lnTo>
                  <a:pt x="4761904" y="3696427"/>
                </a:lnTo>
                <a:lnTo>
                  <a:pt x="0" y="369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644637">
            <a:off x="-975938" y="9024922"/>
            <a:ext cx="6485348" cy="1418670"/>
          </a:xfrm>
          <a:custGeom>
            <a:avLst/>
            <a:gdLst/>
            <a:ahLst/>
            <a:cxnLst/>
            <a:rect l="l" t="t" r="r" b="b"/>
            <a:pathLst>
              <a:path w="6485348" h="1418670">
                <a:moveTo>
                  <a:pt x="0" y="0"/>
                </a:moveTo>
                <a:lnTo>
                  <a:pt x="6485348" y="0"/>
                </a:lnTo>
                <a:lnTo>
                  <a:pt x="6485348" y="1418670"/>
                </a:lnTo>
                <a:lnTo>
                  <a:pt x="0" y="1418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7726" y="6839173"/>
            <a:ext cx="4160274" cy="3447827"/>
          </a:xfrm>
          <a:custGeom>
            <a:avLst/>
            <a:gdLst/>
            <a:ahLst/>
            <a:cxnLst/>
            <a:rect l="l" t="t" r="r" b="b"/>
            <a:pathLst>
              <a:path w="4160274" h="3447827">
                <a:moveTo>
                  <a:pt x="0" y="0"/>
                </a:moveTo>
                <a:lnTo>
                  <a:pt x="4160274" y="0"/>
                </a:lnTo>
                <a:lnTo>
                  <a:pt x="4160274" y="3447827"/>
                </a:lnTo>
                <a:lnTo>
                  <a:pt x="0" y="3447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5370" y="-190900"/>
            <a:ext cx="5044212" cy="1179085"/>
          </a:xfrm>
          <a:custGeom>
            <a:avLst/>
            <a:gdLst/>
            <a:ahLst/>
            <a:cxnLst/>
            <a:rect l="l" t="t" r="r" b="b"/>
            <a:pathLst>
              <a:path w="5044212" h="1179085">
                <a:moveTo>
                  <a:pt x="0" y="0"/>
                </a:moveTo>
                <a:lnTo>
                  <a:pt x="5044212" y="0"/>
                </a:lnTo>
                <a:lnTo>
                  <a:pt x="5044212" y="1179084"/>
                </a:lnTo>
                <a:lnTo>
                  <a:pt x="0" y="1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44100" y="1110417"/>
            <a:ext cx="14719908" cy="8248585"/>
            <a:chOff x="0" y="0"/>
            <a:chExt cx="3685457" cy="20652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5457" cy="2065217"/>
            </a:xfrm>
            <a:custGeom>
              <a:avLst/>
              <a:gdLst/>
              <a:ahLst/>
              <a:cxnLst/>
              <a:rect l="l" t="t" r="r" b="b"/>
              <a:pathLst>
                <a:path w="3685457" h="2065217">
                  <a:moveTo>
                    <a:pt x="27875" y="0"/>
                  </a:moveTo>
                  <a:lnTo>
                    <a:pt x="3657581" y="0"/>
                  </a:lnTo>
                  <a:cubicBezTo>
                    <a:pt x="3664974" y="0"/>
                    <a:pt x="3672065" y="2937"/>
                    <a:pt x="3677292" y="8164"/>
                  </a:cubicBezTo>
                  <a:cubicBezTo>
                    <a:pt x="3682520" y="13392"/>
                    <a:pt x="3685457" y="20482"/>
                    <a:pt x="3685457" y="27875"/>
                  </a:cubicBezTo>
                  <a:lnTo>
                    <a:pt x="3685457" y="2037342"/>
                  </a:lnTo>
                  <a:cubicBezTo>
                    <a:pt x="3685457" y="2052737"/>
                    <a:pt x="3672977" y="2065217"/>
                    <a:pt x="3657581" y="2065217"/>
                  </a:cubicBezTo>
                  <a:lnTo>
                    <a:pt x="27875" y="2065217"/>
                  </a:lnTo>
                  <a:cubicBezTo>
                    <a:pt x="20482" y="2065217"/>
                    <a:pt x="13392" y="2062280"/>
                    <a:pt x="8164" y="2057053"/>
                  </a:cubicBezTo>
                  <a:cubicBezTo>
                    <a:pt x="2937" y="2051825"/>
                    <a:pt x="0" y="2044735"/>
                    <a:pt x="0" y="2037342"/>
                  </a:cubicBezTo>
                  <a:lnTo>
                    <a:pt x="0" y="27875"/>
                  </a:lnTo>
                  <a:cubicBezTo>
                    <a:pt x="0" y="20482"/>
                    <a:pt x="2937" y="13392"/>
                    <a:pt x="8164" y="8164"/>
                  </a:cubicBezTo>
                  <a:cubicBezTo>
                    <a:pt x="13392" y="2937"/>
                    <a:pt x="20482" y="0"/>
                    <a:pt x="27875" y="0"/>
                  </a:cubicBezTo>
                  <a:close/>
                </a:path>
              </a:pathLst>
            </a:custGeom>
            <a:solidFill>
              <a:srgbClr val="4A26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685457" cy="2093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5348">
            <a:off x="1847616" y="992322"/>
            <a:ext cx="14673190" cy="8633021"/>
          </a:xfrm>
          <a:custGeom>
            <a:avLst/>
            <a:gdLst/>
            <a:ahLst/>
            <a:cxnLst/>
            <a:rect l="l" t="t" r="r" b="b"/>
            <a:pathLst>
              <a:path w="14673190" h="8633021">
                <a:moveTo>
                  <a:pt x="0" y="0"/>
                </a:moveTo>
                <a:lnTo>
                  <a:pt x="14673190" y="0"/>
                </a:lnTo>
                <a:lnTo>
                  <a:pt x="14673190" y="8633022"/>
                </a:lnTo>
                <a:lnTo>
                  <a:pt x="0" y="8633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5348">
            <a:off x="2149148" y="1244883"/>
            <a:ext cx="13899677" cy="7939190"/>
            <a:chOff x="0" y="0"/>
            <a:chExt cx="4339298" cy="24785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39298" cy="2478512"/>
            </a:xfrm>
            <a:custGeom>
              <a:avLst/>
              <a:gdLst/>
              <a:ahLst/>
              <a:cxnLst/>
              <a:rect l="l" t="t" r="r" b="b"/>
              <a:pathLst>
                <a:path w="4339298" h="2478512">
                  <a:moveTo>
                    <a:pt x="0" y="0"/>
                  </a:moveTo>
                  <a:lnTo>
                    <a:pt x="4339298" y="0"/>
                  </a:lnTo>
                  <a:lnTo>
                    <a:pt x="4339298" y="2478512"/>
                  </a:lnTo>
                  <a:lnTo>
                    <a:pt x="0" y="2478512"/>
                  </a:lnTo>
                  <a:close/>
                </a:path>
              </a:pathLst>
            </a:custGeom>
            <a:solidFill>
              <a:srgbClr val="EDE0D4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39298" cy="2516611"/>
            </a:xfrm>
            <a:prstGeom prst="rect">
              <a:avLst/>
            </a:prstGeom>
          </p:spPr>
          <p:txBody>
            <a:bodyPr lIns="42857" tIns="42857" rIns="42857" bIns="4285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381784">
            <a:off x="-1747808" y="5024107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0"/>
                </a:moveTo>
                <a:lnTo>
                  <a:pt x="7898017" y="0"/>
                </a:lnTo>
                <a:lnTo>
                  <a:pt x="7898017" y="430801"/>
                </a:lnTo>
                <a:lnTo>
                  <a:pt x="0" y="4308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381784" flipV="1">
            <a:off x="12066971" y="4956455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430801"/>
                </a:moveTo>
                <a:lnTo>
                  <a:pt x="7898018" y="430801"/>
                </a:lnTo>
                <a:lnTo>
                  <a:pt x="7898018" y="0"/>
                </a:lnTo>
                <a:lnTo>
                  <a:pt x="0" y="0"/>
                </a:lnTo>
                <a:lnTo>
                  <a:pt x="0" y="43080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9139490">
            <a:off x="14244454" y="3430560"/>
            <a:ext cx="1192334" cy="906174"/>
          </a:xfrm>
          <a:custGeom>
            <a:avLst/>
            <a:gdLst/>
            <a:ahLst/>
            <a:cxnLst/>
            <a:rect l="l" t="t" r="r" b="b"/>
            <a:pathLst>
              <a:path w="1192334" h="906174">
                <a:moveTo>
                  <a:pt x="0" y="0"/>
                </a:moveTo>
                <a:lnTo>
                  <a:pt x="1192335" y="0"/>
                </a:lnTo>
                <a:lnTo>
                  <a:pt x="1192335" y="906175"/>
                </a:lnTo>
                <a:lnTo>
                  <a:pt x="0" y="906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0032001" flipH="1">
            <a:off x="2617097" y="1313740"/>
            <a:ext cx="1368737" cy="2203199"/>
          </a:xfrm>
          <a:custGeom>
            <a:avLst/>
            <a:gdLst/>
            <a:ahLst/>
            <a:cxnLst/>
            <a:rect l="l" t="t" r="r" b="b"/>
            <a:pathLst>
              <a:path w="1368737" h="2203199">
                <a:moveTo>
                  <a:pt x="1368737" y="0"/>
                </a:moveTo>
                <a:lnTo>
                  <a:pt x="0" y="0"/>
                </a:lnTo>
                <a:lnTo>
                  <a:pt x="0" y="2203199"/>
                </a:lnTo>
                <a:lnTo>
                  <a:pt x="1368737" y="2203199"/>
                </a:lnTo>
                <a:lnTo>
                  <a:pt x="136873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747026">
            <a:off x="6734414" y="8102100"/>
            <a:ext cx="1073337" cy="1115156"/>
          </a:xfrm>
          <a:custGeom>
            <a:avLst/>
            <a:gdLst/>
            <a:ahLst/>
            <a:cxnLst/>
            <a:rect l="l" t="t" r="r" b="b"/>
            <a:pathLst>
              <a:path w="1073337" h="1115156">
                <a:moveTo>
                  <a:pt x="0" y="0"/>
                </a:moveTo>
                <a:lnTo>
                  <a:pt x="1073337" y="0"/>
                </a:lnTo>
                <a:lnTo>
                  <a:pt x="1073337" y="1115156"/>
                </a:lnTo>
                <a:lnTo>
                  <a:pt x="0" y="11151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2055686" y="6818203"/>
            <a:ext cx="2328466" cy="2362614"/>
          </a:xfrm>
          <a:custGeom>
            <a:avLst/>
            <a:gdLst/>
            <a:ahLst/>
            <a:cxnLst/>
            <a:rect l="l" t="t" r="r" b="b"/>
            <a:pathLst>
              <a:path w="2328466" h="2362614">
                <a:moveTo>
                  <a:pt x="0" y="0"/>
                </a:moveTo>
                <a:lnTo>
                  <a:pt x="2328466" y="0"/>
                </a:lnTo>
                <a:lnTo>
                  <a:pt x="2328466" y="2362613"/>
                </a:lnTo>
                <a:lnTo>
                  <a:pt x="0" y="23626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026918" y="3883648"/>
            <a:ext cx="5014338" cy="2519705"/>
          </a:xfrm>
          <a:custGeom>
            <a:avLst/>
            <a:gdLst/>
            <a:ahLst/>
            <a:cxnLst/>
            <a:rect l="l" t="t" r="r" b="b"/>
            <a:pathLst>
              <a:path w="5014338" h="2519705">
                <a:moveTo>
                  <a:pt x="0" y="0"/>
                </a:moveTo>
                <a:lnTo>
                  <a:pt x="5014338" y="0"/>
                </a:lnTo>
                <a:lnTo>
                  <a:pt x="5014338" y="2519704"/>
                </a:lnTo>
                <a:lnTo>
                  <a:pt x="0" y="251970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3234920">
            <a:off x="10831467" y="2349757"/>
            <a:ext cx="1108141" cy="1259251"/>
          </a:xfrm>
          <a:custGeom>
            <a:avLst/>
            <a:gdLst/>
            <a:ahLst/>
            <a:cxnLst/>
            <a:rect l="l" t="t" r="r" b="b"/>
            <a:pathLst>
              <a:path w="1108141" h="1259251">
                <a:moveTo>
                  <a:pt x="0" y="0"/>
                </a:moveTo>
                <a:lnTo>
                  <a:pt x="1108141" y="0"/>
                </a:lnTo>
                <a:lnTo>
                  <a:pt x="1108141" y="1259251"/>
                </a:lnTo>
                <a:lnTo>
                  <a:pt x="0" y="12592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8639987">
            <a:off x="16425428" y="1939652"/>
            <a:ext cx="2009557" cy="1004778"/>
          </a:xfrm>
          <a:custGeom>
            <a:avLst/>
            <a:gdLst/>
            <a:ahLst/>
            <a:cxnLst/>
            <a:rect l="l" t="t" r="r" b="b"/>
            <a:pathLst>
              <a:path w="2009557" h="1004778">
                <a:moveTo>
                  <a:pt x="0" y="0"/>
                </a:moveTo>
                <a:lnTo>
                  <a:pt x="2009557" y="0"/>
                </a:lnTo>
                <a:lnTo>
                  <a:pt x="2009557" y="1004779"/>
                </a:lnTo>
                <a:lnTo>
                  <a:pt x="0" y="10047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2213686">
            <a:off x="15500145" y="246083"/>
            <a:ext cx="2144004" cy="2147909"/>
          </a:xfrm>
          <a:custGeom>
            <a:avLst/>
            <a:gdLst/>
            <a:ahLst/>
            <a:cxnLst/>
            <a:rect l="l" t="t" r="r" b="b"/>
            <a:pathLst>
              <a:path w="2144004" h="2147909">
                <a:moveTo>
                  <a:pt x="0" y="0"/>
                </a:moveTo>
                <a:lnTo>
                  <a:pt x="2144004" y="0"/>
                </a:lnTo>
                <a:lnTo>
                  <a:pt x="2144004" y="2147909"/>
                </a:lnTo>
                <a:lnTo>
                  <a:pt x="0" y="214790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564130" y="3391454"/>
            <a:ext cx="6152062" cy="480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Terhadap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hak-hak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pemilikan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perusahaan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induk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di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dalam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neraca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yang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dikonsolidasi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dilakukan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dengan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jurnal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sebagai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3C3C3C"/>
              </a:solidFill>
              <a:latin typeface="Caveat Brush"/>
            </a:endParaRPr>
          </a:p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berikut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: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3C3C3C"/>
              </a:solidFill>
              <a:latin typeface="Caveat Brush"/>
            </a:endParaRP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3C3C3C"/>
                </a:solidFill>
                <a:latin typeface="Caveat Brush"/>
              </a:rPr>
              <a:t>Modal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PT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Karya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Sakti    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Rp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20.000.000</a:t>
            </a:r>
          </a:p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Agio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                                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Rp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2.000.000</a:t>
            </a:r>
          </a:p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Laba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yg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ditahan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                        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Rp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6.000.000</a:t>
            </a:r>
          </a:p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Selisih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lebih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harga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perolehan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3C3C3C"/>
              </a:solidFill>
              <a:latin typeface="Caveat Brush"/>
            </a:endParaRPr>
          </a:p>
          <a:p>
            <a:pPr algn="just">
              <a:lnSpc>
                <a:spcPts val="3499"/>
              </a:lnSpc>
            </a:pP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diatas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nilai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buku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saham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          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Rp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2.000.000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3C3C3C"/>
                </a:solidFill>
                <a:latin typeface="Caveat Brush"/>
              </a:rPr>
              <a:t>         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Investasi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saham-saham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, PT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Karya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Sakti 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C3C3C"/>
                </a:solidFill>
                <a:latin typeface="Caveat Brush"/>
              </a:rPr>
              <a:t>                                                                </a:t>
            </a:r>
            <a:r>
              <a:rPr lang="en-US" sz="2499" dirty="0" err="1">
                <a:solidFill>
                  <a:srgbClr val="3C3C3C"/>
                </a:solidFill>
                <a:latin typeface="Caveat Brush"/>
              </a:rPr>
              <a:t>Rp</a:t>
            </a:r>
            <a:r>
              <a:rPr lang="en-US" sz="2499" dirty="0">
                <a:solidFill>
                  <a:srgbClr val="3C3C3C"/>
                </a:solidFill>
                <a:latin typeface="Caveat Brush"/>
              </a:rPr>
              <a:t> 30.000.000</a:t>
            </a:r>
          </a:p>
        </p:txBody>
      </p:sp>
      <p:sp>
        <p:nvSpPr>
          <p:cNvPr id="26" name="Freeform 26"/>
          <p:cNvSpPr/>
          <p:nvPr/>
        </p:nvSpPr>
        <p:spPr>
          <a:xfrm rot="-52634">
            <a:off x="9060503" y="1193027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0" y="0"/>
                </a:moveTo>
                <a:lnTo>
                  <a:pt x="1126234" y="0"/>
                </a:lnTo>
                <a:lnTo>
                  <a:pt x="1126234" y="7956731"/>
                </a:lnTo>
                <a:lnTo>
                  <a:pt x="0" y="795673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50000"/>
            </a:blip>
            <a:stretch>
              <a:fillRect l="-179063"/>
            </a:stretch>
          </a:blipFill>
        </p:spPr>
      </p:sp>
      <p:sp>
        <p:nvSpPr>
          <p:cNvPr id="27" name="Freeform 27"/>
          <p:cNvSpPr/>
          <p:nvPr/>
        </p:nvSpPr>
        <p:spPr>
          <a:xfrm rot="-52634" flipH="1">
            <a:off x="7976185" y="1237664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1126233" y="0"/>
                </a:moveTo>
                <a:lnTo>
                  <a:pt x="0" y="0"/>
                </a:lnTo>
                <a:lnTo>
                  <a:pt x="0" y="7956732"/>
                </a:lnTo>
                <a:lnTo>
                  <a:pt x="1126233" y="7956732"/>
                </a:lnTo>
                <a:lnTo>
                  <a:pt x="1126233" y="0"/>
                </a:lnTo>
                <a:close/>
              </a:path>
            </a:pathLst>
          </a:custGeom>
          <a:blipFill>
            <a:blip r:embed="rId26">
              <a:alphaModFix amt="50000"/>
            </a:blip>
            <a:stretch>
              <a:fillRect l="-179063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139534" y="4115116"/>
            <a:ext cx="4738932" cy="186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8"/>
              </a:lnSpc>
            </a:pP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Adapun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bentuk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daftar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lajur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penyusunan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neraca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konsolidasi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</a:p>
          <a:p>
            <a:pPr algn="just">
              <a:lnSpc>
                <a:spcPts val="3758"/>
              </a:lnSpc>
            </a:pPr>
            <a:endParaRPr lang="en-US" sz="2684" dirty="0">
              <a:solidFill>
                <a:srgbClr val="3C3C3C"/>
              </a:solidFill>
              <a:latin typeface="Caveat Brush"/>
            </a:endParaRPr>
          </a:p>
          <a:p>
            <a:pPr algn="just">
              <a:lnSpc>
                <a:spcPts val="3758"/>
              </a:lnSpc>
              <a:spcBef>
                <a:spcPct val="0"/>
              </a:spcBef>
            </a:pP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pada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tanggal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1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Januari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2011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adalah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sebagai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 </a:t>
            </a:r>
            <a:r>
              <a:rPr lang="en-US" sz="2684" dirty="0" err="1">
                <a:solidFill>
                  <a:srgbClr val="3C3C3C"/>
                </a:solidFill>
                <a:latin typeface="Caveat Brush"/>
              </a:rPr>
              <a:t>berikut</a:t>
            </a:r>
            <a:r>
              <a:rPr lang="en-US" sz="2684" dirty="0">
                <a:solidFill>
                  <a:srgbClr val="3C3C3C"/>
                </a:solidFill>
                <a:latin typeface="Caveat Brush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6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695956" y="3669363"/>
            <a:ext cx="10254864" cy="2948273"/>
          </a:xfrm>
          <a:custGeom>
            <a:avLst/>
            <a:gdLst/>
            <a:ahLst/>
            <a:cxnLst/>
            <a:rect l="l" t="t" r="r" b="b"/>
            <a:pathLst>
              <a:path w="10254864" h="2948273">
                <a:moveTo>
                  <a:pt x="0" y="0"/>
                </a:moveTo>
                <a:lnTo>
                  <a:pt x="10254864" y="0"/>
                </a:lnTo>
                <a:lnTo>
                  <a:pt x="10254864" y="2948274"/>
                </a:lnTo>
                <a:lnTo>
                  <a:pt x="0" y="294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814880">
            <a:off x="-1917291" y="1855060"/>
            <a:ext cx="5170175" cy="3507896"/>
          </a:xfrm>
          <a:custGeom>
            <a:avLst/>
            <a:gdLst/>
            <a:ahLst/>
            <a:cxnLst/>
            <a:rect l="l" t="t" r="r" b="b"/>
            <a:pathLst>
              <a:path w="5170175" h="3507896">
                <a:moveTo>
                  <a:pt x="0" y="0"/>
                </a:moveTo>
                <a:lnTo>
                  <a:pt x="5170175" y="0"/>
                </a:lnTo>
                <a:lnTo>
                  <a:pt x="5170175" y="3507896"/>
                </a:lnTo>
                <a:lnTo>
                  <a:pt x="0" y="3507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59459">
            <a:off x="-1183252" y="5305254"/>
            <a:ext cx="4761903" cy="3696427"/>
          </a:xfrm>
          <a:custGeom>
            <a:avLst/>
            <a:gdLst/>
            <a:ahLst/>
            <a:cxnLst/>
            <a:rect l="l" t="t" r="r" b="b"/>
            <a:pathLst>
              <a:path w="4761903" h="3696427">
                <a:moveTo>
                  <a:pt x="0" y="0"/>
                </a:moveTo>
                <a:lnTo>
                  <a:pt x="4761904" y="0"/>
                </a:lnTo>
                <a:lnTo>
                  <a:pt x="4761904" y="3696427"/>
                </a:lnTo>
                <a:lnTo>
                  <a:pt x="0" y="369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644637">
            <a:off x="-975938" y="9024922"/>
            <a:ext cx="6485348" cy="1418670"/>
          </a:xfrm>
          <a:custGeom>
            <a:avLst/>
            <a:gdLst/>
            <a:ahLst/>
            <a:cxnLst/>
            <a:rect l="l" t="t" r="r" b="b"/>
            <a:pathLst>
              <a:path w="6485348" h="1418670">
                <a:moveTo>
                  <a:pt x="0" y="0"/>
                </a:moveTo>
                <a:lnTo>
                  <a:pt x="6485348" y="0"/>
                </a:lnTo>
                <a:lnTo>
                  <a:pt x="6485348" y="1418670"/>
                </a:lnTo>
                <a:lnTo>
                  <a:pt x="0" y="1418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7726" y="6839173"/>
            <a:ext cx="4160274" cy="3447827"/>
          </a:xfrm>
          <a:custGeom>
            <a:avLst/>
            <a:gdLst/>
            <a:ahLst/>
            <a:cxnLst/>
            <a:rect l="l" t="t" r="r" b="b"/>
            <a:pathLst>
              <a:path w="4160274" h="3447827">
                <a:moveTo>
                  <a:pt x="0" y="0"/>
                </a:moveTo>
                <a:lnTo>
                  <a:pt x="4160274" y="0"/>
                </a:lnTo>
                <a:lnTo>
                  <a:pt x="4160274" y="3447827"/>
                </a:lnTo>
                <a:lnTo>
                  <a:pt x="0" y="3447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5370" y="-190900"/>
            <a:ext cx="5044212" cy="1179085"/>
          </a:xfrm>
          <a:custGeom>
            <a:avLst/>
            <a:gdLst/>
            <a:ahLst/>
            <a:cxnLst/>
            <a:rect l="l" t="t" r="r" b="b"/>
            <a:pathLst>
              <a:path w="5044212" h="1179085">
                <a:moveTo>
                  <a:pt x="0" y="0"/>
                </a:moveTo>
                <a:lnTo>
                  <a:pt x="5044212" y="0"/>
                </a:lnTo>
                <a:lnTo>
                  <a:pt x="5044212" y="1179084"/>
                </a:lnTo>
                <a:lnTo>
                  <a:pt x="0" y="1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381784">
            <a:off x="-1747808" y="5024107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0"/>
                </a:moveTo>
                <a:lnTo>
                  <a:pt x="7898017" y="0"/>
                </a:lnTo>
                <a:lnTo>
                  <a:pt x="7898017" y="430801"/>
                </a:lnTo>
                <a:lnTo>
                  <a:pt x="0" y="430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381784" flipV="1">
            <a:off x="12066971" y="4956455"/>
            <a:ext cx="7898018" cy="430801"/>
          </a:xfrm>
          <a:custGeom>
            <a:avLst/>
            <a:gdLst/>
            <a:ahLst/>
            <a:cxnLst/>
            <a:rect l="l" t="t" r="r" b="b"/>
            <a:pathLst>
              <a:path w="7898018" h="430801">
                <a:moveTo>
                  <a:pt x="0" y="430801"/>
                </a:moveTo>
                <a:lnTo>
                  <a:pt x="7898018" y="430801"/>
                </a:lnTo>
                <a:lnTo>
                  <a:pt x="7898018" y="0"/>
                </a:lnTo>
                <a:lnTo>
                  <a:pt x="0" y="0"/>
                </a:lnTo>
                <a:lnTo>
                  <a:pt x="0" y="43080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83208">
            <a:off x="3136632" y="7332562"/>
            <a:ext cx="1056875" cy="1451567"/>
          </a:xfrm>
          <a:custGeom>
            <a:avLst/>
            <a:gdLst/>
            <a:ahLst/>
            <a:cxnLst/>
            <a:rect l="l" t="t" r="r" b="b"/>
            <a:pathLst>
              <a:path w="1056875" h="1451567">
                <a:moveTo>
                  <a:pt x="0" y="0"/>
                </a:moveTo>
                <a:lnTo>
                  <a:pt x="1056875" y="0"/>
                </a:lnTo>
                <a:lnTo>
                  <a:pt x="1056875" y="1451567"/>
                </a:lnTo>
                <a:lnTo>
                  <a:pt x="0" y="1451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70049" y="5984304"/>
            <a:ext cx="3253479" cy="3107073"/>
          </a:xfrm>
          <a:custGeom>
            <a:avLst/>
            <a:gdLst/>
            <a:ahLst/>
            <a:cxnLst/>
            <a:rect l="l" t="t" r="r" b="b"/>
            <a:pathLst>
              <a:path w="3253479" h="3107073">
                <a:moveTo>
                  <a:pt x="0" y="0"/>
                </a:moveTo>
                <a:lnTo>
                  <a:pt x="3253479" y="0"/>
                </a:lnTo>
                <a:lnTo>
                  <a:pt x="3253479" y="3107073"/>
                </a:lnTo>
                <a:lnTo>
                  <a:pt x="0" y="31070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4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65070" y="1897862"/>
            <a:ext cx="446251" cy="437326"/>
          </a:xfrm>
          <a:custGeom>
            <a:avLst/>
            <a:gdLst/>
            <a:ahLst/>
            <a:cxnLst/>
            <a:rect l="l" t="t" r="r" b="b"/>
            <a:pathLst>
              <a:path w="446251" h="437326">
                <a:moveTo>
                  <a:pt x="0" y="0"/>
                </a:moveTo>
                <a:lnTo>
                  <a:pt x="446250" y="0"/>
                </a:lnTo>
                <a:lnTo>
                  <a:pt x="446250" y="437326"/>
                </a:lnTo>
                <a:lnTo>
                  <a:pt x="0" y="4373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11687" y="4924837"/>
            <a:ext cx="446251" cy="437326"/>
          </a:xfrm>
          <a:custGeom>
            <a:avLst/>
            <a:gdLst/>
            <a:ahLst/>
            <a:cxnLst/>
            <a:rect l="l" t="t" r="r" b="b"/>
            <a:pathLst>
              <a:path w="446251" h="437326">
                <a:moveTo>
                  <a:pt x="0" y="0"/>
                </a:moveTo>
                <a:lnTo>
                  <a:pt x="446251" y="0"/>
                </a:lnTo>
                <a:lnTo>
                  <a:pt x="446251" y="437326"/>
                </a:lnTo>
                <a:lnTo>
                  <a:pt x="0" y="4373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24919" y="7839683"/>
            <a:ext cx="446251" cy="437326"/>
          </a:xfrm>
          <a:custGeom>
            <a:avLst/>
            <a:gdLst/>
            <a:ahLst/>
            <a:cxnLst/>
            <a:rect l="l" t="t" r="r" b="b"/>
            <a:pathLst>
              <a:path w="446251" h="437326">
                <a:moveTo>
                  <a:pt x="0" y="0"/>
                </a:moveTo>
                <a:lnTo>
                  <a:pt x="446251" y="0"/>
                </a:lnTo>
                <a:lnTo>
                  <a:pt x="446251" y="437326"/>
                </a:lnTo>
                <a:lnTo>
                  <a:pt x="0" y="4373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8918307">
            <a:off x="7421501" y="1390742"/>
            <a:ext cx="1056875" cy="1451567"/>
          </a:xfrm>
          <a:custGeom>
            <a:avLst/>
            <a:gdLst/>
            <a:ahLst/>
            <a:cxnLst/>
            <a:rect l="l" t="t" r="r" b="b"/>
            <a:pathLst>
              <a:path w="1056875" h="1451567">
                <a:moveTo>
                  <a:pt x="0" y="0"/>
                </a:moveTo>
                <a:lnTo>
                  <a:pt x="1056875" y="0"/>
                </a:lnTo>
                <a:lnTo>
                  <a:pt x="1056875" y="1451567"/>
                </a:lnTo>
                <a:lnTo>
                  <a:pt x="0" y="1451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099008">
            <a:off x="4993235" y="2048110"/>
            <a:ext cx="2044745" cy="1022373"/>
          </a:xfrm>
          <a:custGeom>
            <a:avLst/>
            <a:gdLst/>
            <a:ahLst/>
            <a:cxnLst/>
            <a:rect l="l" t="t" r="r" b="b"/>
            <a:pathLst>
              <a:path w="2044745" h="1022373">
                <a:moveTo>
                  <a:pt x="0" y="0"/>
                </a:moveTo>
                <a:lnTo>
                  <a:pt x="2044745" y="0"/>
                </a:lnTo>
                <a:lnTo>
                  <a:pt x="2044745" y="1022372"/>
                </a:lnTo>
                <a:lnTo>
                  <a:pt x="0" y="10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2634">
            <a:off x="9039764" y="1250176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0" y="0"/>
                </a:moveTo>
                <a:lnTo>
                  <a:pt x="1126234" y="0"/>
                </a:lnTo>
                <a:lnTo>
                  <a:pt x="1126234" y="7956732"/>
                </a:lnTo>
                <a:lnTo>
                  <a:pt x="0" y="79567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50000"/>
            </a:blip>
            <a:stretch>
              <a:fillRect l="-179063"/>
            </a:stretch>
          </a:blipFill>
        </p:spPr>
      </p:sp>
      <p:sp>
        <p:nvSpPr>
          <p:cNvPr id="18" name="Freeform 18"/>
          <p:cNvSpPr/>
          <p:nvPr/>
        </p:nvSpPr>
        <p:spPr>
          <a:xfrm rot="-52634" flipH="1">
            <a:off x="7976185" y="1237664"/>
            <a:ext cx="1126234" cy="7956731"/>
          </a:xfrm>
          <a:custGeom>
            <a:avLst/>
            <a:gdLst/>
            <a:ahLst/>
            <a:cxnLst/>
            <a:rect l="l" t="t" r="r" b="b"/>
            <a:pathLst>
              <a:path w="1126234" h="7956731">
                <a:moveTo>
                  <a:pt x="1126233" y="0"/>
                </a:moveTo>
                <a:lnTo>
                  <a:pt x="0" y="0"/>
                </a:lnTo>
                <a:lnTo>
                  <a:pt x="0" y="7956732"/>
                </a:lnTo>
                <a:lnTo>
                  <a:pt x="1126233" y="7956732"/>
                </a:lnTo>
                <a:lnTo>
                  <a:pt x="1126233" y="0"/>
                </a:lnTo>
                <a:close/>
              </a:path>
            </a:pathLst>
          </a:custGeom>
          <a:blipFill>
            <a:blip r:embed="rId17">
              <a:alphaModFix amt="50000"/>
            </a:blip>
            <a:stretch>
              <a:fillRect l="-17906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888195" y="598625"/>
            <a:ext cx="10239531" cy="8854473"/>
          </a:xfrm>
          <a:custGeom>
            <a:avLst/>
            <a:gdLst/>
            <a:ahLst/>
            <a:cxnLst/>
            <a:rect l="l" t="t" r="r" b="b"/>
            <a:pathLst>
              <a:path w="10239531" h="8854473">
                <a:moveTo>
                  <a:pt x="0" y="0"/>
                </a:moveTo>
                <a:lnTo>
                  <a:pt x="10239531" y="0"/>
                </a:lnTo>
                <a:lnTo>
                  <a:pt x="10239531" y="8854473"/>
                </a:lnTo>
                <a:lnTo>
                  <a:pt x="0" y="885447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420</Words>
  <Application>Microsoft Office PowerPoint</Application>
  <PresentationFormat>Custom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Caveat Brush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Coklat Estetik Tugas Presentasi</dc:title>
  <cp:lastModifiedBy>nur</cp:lastModifiedBy>
  <cp:revision>4</cp:revision>
  <dcterms:created xsi:type="dcterms:W3CDTF">2006-08-16T00:00:00Z</dcterms:created>
  <dcterms:modified xsi:type="dcterms:W3CDTF">2025-02-17T06:20:16Z</dcterms:modified>
  <dc:identifier>DAGGRKptaIE</dc:identifier>
</cp:coreProperties>
</file>